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4"/>
  </p:sldMasterIdLst>
  <p:notesMasterIdLst>
    <p:notesMasterId r:id="rId21"/>
  </p:notesMasterIdLst>
  <p:handoutMasterIdLst>
    <p:handoutMasterId r:id="rId22"/>
  </p:handoutMasterIdLst>
  <p:sldIdLst>
    <p:sldId id="292" r:id="rId5"/>
    <p:sldId id="257" r:id="rId6"/>
    <p:sldId id="300" r:id="rId7"/>
    <p:sldId id="262" r:id="rId8"/>
    <p:sldId id="301" r:id="rId9"/>
    <p:sldId id="308" r:id="rId10"/>
    <p:sldId id="285" r:id="rId11"/>
    <p:sldId id="288" r:id="rId12"/>
    <p:sldId id="290" r:id="rId13"/>
    <p:sldId id="305" r:id="rId14"/>
    <p:sldId id="304" r:id="rId15"/>
    <p:sldId id="296" r:id="rId16"/>
    <p:sldId id="306" r:id="rId17"/>
    <p:sldId id="277" r:id="rId18"/>
    <p:sldId id="307" r:id="rId19"/>
    <p:sldId id="29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8B0D"/>
    <a:srgbClr val="E2973C"/>
    <a:srgbClr val="C6152A"/>
    <a:srgbClr val="1A4570"/>
    <a:srgbClr val="F16B18"/>
    <a:srgbClr val="738AC3"/>
    <a:srgbClr val="B5C1DF"/>
    <a:srgbClr val="374D81"/>
    <a:srgbClr val="9BD49E"/>
    <a:srgbClr val="F6A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63" autoAdjust="0"/>
    <p:restoredTop sz="94639" autoAdjust="0"/>
  </p:normalViewPr>
  <p:slideViewPr>
    <p:cSldViewPr snapToGrid="0">
      <p:cViewPr varScale="1">
        <p:scale>
          <a:sx n="94" d="100"/>
          <a:sy n="94" d="100"/>
        </p:scale>
        <p:origin x="21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oiodave/Desktop/lavori%20scientifici/articolo%20sasi%20/statistia%20rygb%20vs%20sasi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4"/>
          <c:order val="0"/>
          <c:tx>
            <c:strRef>
              <c:f>Foglio1!$A$18</c:f>
              <c:strCache>
                <c:ptCount val="1"/>
                <c:pt idx="0">
                  <c:v>SASI DMII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Foglio1!$B$17:$E$17</c:f>
              <c:strCache>
                <c:ptCount val="4"/>
                <c:pt idx="0">
                  <c:v>0</c:v>
                </c:pt>
                <c:pt idx="1">
                  <c:v>1 month</c:v>
                </c:pt>
                <c:pt idx="2">
                  <c:v>6 months</c:v>
                </c:pt>
                <c:pt idx="3">
                  <c:v>12 months</c:v>
                </c:pt>
              </c:strCache>
            </c:strRef>
          </c:cat>
          <c:val>
            <c:numRef>
              <c:f>Foglio1!$B$18:$E$18</c:f>
              <c:numCache>
                <c:formatCode>General</c:formatCode>
                <c:ptCount val="4"/>
                <c:pt idx="0">
                  <c:v>6</c:v>
                </c:pt>
                <c:pt idx="1">
                  <c:v>5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69-854B-AE9B-0640F495C1BA}"/>
            </c:ext>
          </c:extLst>
        </c:ser>
        <c:ser>
          <c:idx val="5"/>
          <c:order val="1"/>
          <c:tx>
            <c:strRef>
              <c:f>Foglio1!$A$19</c:f>
              <c:strCache>
                <c:ptCount val="1"/>
                <c:pt idx="0">
                  <c:v>SASI HTI 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Foglio1!$B$17:$E$17</c:f>
              <c:strCache>
                <c:ptCount val="4"/>
                <c:pt idx="0">
                  <c:v>0</c:v>
                </c:pt>
                <c:pt idx="1">
                  <c:v>1 month</c:v>
                </c:pt>
                <c:pt idx="2">
                  <c:v>6 months</c:v>
                </c:pt>
                <c:pt idx="3">
                  <c:v>12 months</c:v>
                </c:pt>
              </c:strCache>
            </c:strRef>
          </c:cat>
          <c:val>
            <c:numRef>
              <c:f>Foglio1!$B$19:$E$19</c:f>
              <c:numCache>
                <c:formatCode>General</c:formatCode>
                <c:ptCount val="4"/>
                <c:pt idx="0">
                  <c:v>8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69-854B-AE9B-0640F495C1BA}"/>
            </c:ext>
          </c:extLst>
        </c:ser>
        <c:ser>
          <c:idx val="6"/>
          <c:order val="2"/>
          <c:tx>
            <c:strRef>
              <c:f>Foglio1!$A$20</c:f>
              <c:strCache>
                <c:ptCount val="1"/>
                <c:pt idx="0">
                  <c:v>SASI OSAS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Foglio1!$B$17:$E$17</c:f>
              <c:strCache>
                <c:ptCount val="4"/>
                <c:pt idx="0">
                  <c:v>0</c:v>
                </c:pt>
                <c:pt idx="1">
                  <c:v>1 month</c:v>
                </c:pt>
                <c:pt idx="2">
                  <c:v>6 months</c:v>
                </c:pt>
                <c:pt idx="3">
                  <c:v>12 months</c:v>
                </c:pt>
              </c:strCache>
            </c:strRef>
          </c:cat>
          <c:val>
            <c:numRef>
              <c:f>Foglio1!$B$20:$E$20</c:f>
              <c:numCache>
                <c:formatCode>General</c:formatCode>
                <c:ptCount val="4"/>
                <c:pt idx="0">
                  <c:v>12</c:v>
                </c:pt>
                <c:pt idx="1">
                  <c:v>10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69-854B-AE9B-0640F495C1BA}"/>
            </c:ext>
          </c:extLst>
        </c:ser>
        <c:ser>
          <c:idx val="7"/>
          <c:order val="3"/>
          <c:tx>
            <c:strRef>
              <c:f>Foglio1!$A$21</c:f>
              <c:strCache>
                <c:ptCount val="1"/>
                <c:pt idx="0">
                  <c:v>SASI GERD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Foglio1!$B$17:$E$17</c:f>
              <c:strCache>
                <c:ptCount val="4"/>
                <c:pt idx="0">
                  <c:v>0</c:v>
                </c:pt>
                <c:pt idx="1">
                  <c:v>1 month</c:v>
                </c:pt>
                <c:pt idx="2">
                  <c:v>6 months</c:v>
                </c:pt>
                <c:pt idx="3">
                  <c:v>12 months</c:v>
                </c:pt>
              </c:strCache>
            </c:strRef>
          </c:cat>
          <c:val>
            <c:numRef>
              <c:f>Foglio1!$B$21:$E$21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69-854B-AE9B-0640F495C1BA}"/>
            </c:ext>
          </c:extLst>
        </c:ser>
        <c:ser>
          <c:idx val="0"/>
          <c:order val="4"/>
          <c:tx>
            <c:strRef>
              <c:f>Foglio1!$A$24</c:f>
              <c:strCache>
                <c:ptCount val="1"/>
                <c:pt idx="0">
                  <c:v>RYGB DMII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Foglio1!$B$23:$E$23</c:f>
              <c:strCache>
                <c:ptCount val="4"/>
                <c:pt idx="0">
                  <c:v>0</c:v>
                </c:pt>
                <c:pt idx="1">
                  <c:v>1 month</c:v>
                </c:pt>
                <c:pt idx="2">
                  <c:v>6 months</c:v>
                </c:pt>
                <c:pt idx="3">
                  <c:v>12 months</c:v>
                </c:pt>
              </c:strCache>
            </c:strRef>
          </c:cat>
          <c:val>
            <c:numRef>
              <c:f>Foglio1!$B$24:$E$24</c:f>
              <c:numCache>
                <c:formatCode>General</c:formatCode>
                <c:ptCount val="4"/>
                <c:pt idx="0">
                  <c:v>5</c:v>
                </c:pt>
                <c:pt idx="1">
                  <c:v>4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69-854B-AE9B-0640F495C1BA}"/>
            </c:ext>
          </c:extLst>
        </c:ser>
        <c:ser>
          <c:idx val="1"/>
          <c:order val="5"/>
          <c:tx>
            <c:strRef>
              <c:f>Foglio1!$A$25</c:f>
              <c:strCache>
                <c:ptCount val="1"/>
                <c:pt idx="0">
                  <c:v>RYGB HTI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Foglio1!$B$23:$E$23</c:f>
              <c:strCache>
                <c:ptCount val="4"/>
                <c:pt idx="0">
                  <c:v>0</c:v>
                </c:pt>
                <c:pt idx="1">
                  <c:v>1 month</c:v>
                </c:pt>
                <c:pt idx="2">
                  <c:v>6 months</c:v>
                </c:pt>
                <c:pt idx="3">
                  <c:v>12 months</c:v>
                </c:pt>
              </c:strCache>
            </c:strRef>
          </c:cat>
          <c:val>
            <c:numRef>
              <c:f>Foglio1!$B$25:$E$25</c:f>
              <c:numCache>
                <c:formatCode>General</c:formatCode>
                <c:ptCount val="4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369-854B-AE9B-0640F495C1BA}"/>
            </c:ext>
          </c:extLst>
        </c:ser>
        <c:ser>
          <c:idx val="2"/>
          <c:order val="6"/>
          <c:tx>
            <c:strRef>
              <c:f>Foglio1!$A$26</c:f>
              <c:strCache>
                <c:ptCount val="1"/>
                <c:pt idx="0">
                  <c:v>RYGB OSAS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Foglio1!$B$23:$E$23</c:f>
              <c:strCache>
                <c:ptCount val="4"/>
                <c:pt idx="0">
                  <c:v>0</c:v>
                </c:pt>
                <c:pt idx="1">
                  <c:v>1 month</c:v>
                </c:pt>
                <c:pt idx="2">
                  <c:v>6 months</c:v>
                </c:pt>
                <c:pt idx="3">
                  <c:v>12 months</c:v>
                </c:pt>
              </c:strCache>
            </c:strRef>
          </c:cat>
          <c:val>
            <c:numRef>
              <c:f>Foglio1!$B$26:$E$26</c:f>
              <c:numCache>
                <c:formatCode>General</c:formatCode>
                <c:ptCount val="4"/>
                <c:pt idx="0">
                  <c:v>12</c:v>
                </c:pt>
                <c:pt idx="1">
                  <c:v>8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369-854B-AE9B-0640F495C1BA}"/>
            </c:ext>
          </c:extLst>
        </c:ser>
        <c:ser>
          <c:idx val="3"/>
          <c:order val="7"/>
          <c:tx>
            <c:strRef>
              <c:f>Foglio1!$A$27</c:f>
              <c:strCache>
                <c:ptCount val="1"/>
                <c:pt idx="0">
                  <c:v>RYGB GERD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Foglio1!$B$23:$E$23</c:f>
              <c:strCache>
                <c:ptCount val="4"/>
                <c:pt idx="0">
                  <c:v>0</c:v>
                </c:pt>
                <c:pt idx="1">
                  <c:v>1 month</c:v>
                </c:pt>
                <c:pt idx="2">
                  <c:v>6 months</c:v>
                </c:pt>
                <c:pt idx="3">
                  <c:v>12 months</c:v>
                </c:pt>
              </c:strCache>
            </c:strRef>
          </c:cat>
          <c:val>
            <c:numRef>
              <c:f>Foglio1!$B$27:$E$27</c:f>
              <c:numCache>
                <c:formatCode>General</c:formatCode>
                <c:ptCount val="4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369-854B-AE9B-0640F495C1B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929757248"/>
        <c:axId val="2007791600"/>
      </c:barChart>
      <c:catAx>
        <c:axId val="192975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07791600"/>
        <c:crosses val="autoZero"/>
        <c:auto val="1"/>
        <c:lblAlgn val="ctr"/>
        <c:lblOffset val="100"/>
        <c:noMultiLvlLbl val="0"/>
      </c:catAx>
      <c:valAx>
        <c:axId val="200779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29757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18/05/26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18/05/26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know Sleeve </a:t>
            </a:r>
            <a:r>
              <a:rPr lang="it-IT" dirty="0" err="1"/>
              <a:t>gastrectomy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a post operative </a:t>
            </a:r>
            <a:r>
              <a:rPr lang="it-IT" dirty="0" err="1"/>
              <a:t>reflux</a:t>
            </a:r>
            <a:r>
              <a:rPr lang="it-IT" dirty="0"/>
              <a:t> rate from 10-50 %, </a:t>
            </a:r>
            <a:r>
              <a:rPr lang="it-IT" dirty="0" err="1"/>
              <a:t>even</a:t>
            </a:r>
            <a:r>
              <a:rPr lang="it-IT" dirty="0"/>
              <a:t> in </a:t>
            </a:r>
            <a:r>
              <a:rPr lang="it-IT" dirty="0" err="1"/>
              <a:t>patient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refluxer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 the </a:t>
            </a:r>
            <a:r>
              <a:rPr lang="it-IT" dirty="0" err="1"/>
              <a:t>surgical</a:t>
            </a:r>
            <a:r>
              <a:rPr lang="it-IT" dirty="0"/>
              <a:t> </a:t>
            </a:r>
            <a:r>
              <a:rPr lang="it-IT" dirty="0" err="1"/>
              <a:t>intervention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In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experience</a:t>
            </a:r>
            <a:r>
              <a:rPr lang="it-IT" dirty="0"/>
              <a:t> 25% of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 a </a:t>
            </a:r>
            <a:r>
              <a:rPr lang="it-IT" dirty="0" err="1"/>
              <a:t>Hiatal</a:t>
            </a:r>
            <a:r>
              <a:rPr lang="it-IT" dirty="0"/>
              <a:t> </a:t>
            </a:r>
            <a:r>
              <a:rPr lang="it-IT" dirty="0" err="1"/>
              <a:t>hernia</a:t>
            </a:r>
            <a:r>
              <a:rPr lang="it-IT" dirty="0"/>
              <a:t> to the EGDS or </a:t>
            </a:r>
            <a:r>
              <a:rPr lang="it-IT" dirty="0" err="1"/>
              <a:t>develop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after Sleeve. </a:t>
            </a:r>
          </a:p>
          <a:p>
            <a:endParaRPr lang="it-IT" dirty="0"/>
          </a:p>
          <a:p>
            <a:r>
              <a:rPr lang="it-IT" dirty="0" err="1"/>
              <a:t>Currently</a:t>
            </a:r>
            <a:r>
              <a:rPr lang="it-IT" dirty="0"/>
              <a:t> the </a:t>
            </a:r>
            <a:r>
              <a:rPr lang="it-IT" dirty="0" err="1"/>
              <a:t>gold</a:t>
            </a:r>
            <a:r>
              <a:rPr lang="it-IT" dirty="0"/>
              <a:t> standard for </a:t>
            </a:r>
            <a:r>
              <a:rPr lang="it-IT" dirty="0" err="1"/>
              <a:t>gerd</a:t>
            </a:r>
            <a:r>
              <a:rPr lang="it-IT" dirty="0"/>
              <a:t> </a:t>
            </a:r>
            <a:r>
              <a:rPr lang="it-IT" dirty="0" err="1"/>
              <a:t>onset</a:t>
            </a:r>
            <a:r>
              <a:rPr lang="it-IT" dirty="0"/>
              <a:t> after sleeve </a:t>
            </a:r>
            <a:r>
              <a:rPr lang="it-IT" dirty="0" err="1"/>
              <a:t>is</a:t>
            </a:r>
            <a:r>
              <a:rPr lang="it-IT" dirty="0"/>
              <a:t> Roux and Y </a:t>
            </a:r>
            <a:r>
              <a:rPr lang="it-IT" dirty="0" err="1"/>
              <a:t>gastric</a:t>
            </a:r>
            <a:r>
              <a:rPr lang="it-IT" dirty="0"/>
              <a:t> by-pass</a:t>
            </a:r>
          </a:p>
          <a:p>
            <a:endParaRPr lang="it-IT" dirty="0"/>
          </a:p>
          <a:p>
            <a:r>
              <a:rPr lang="it-IT" dirty="0"/>
              <a:t>In literature,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therapeutic</a:t>
            </a:r>
            <a:r>
              <a:rPr lang="it-IT" dirty="0"/>
              <a:t> options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described</a:t>
            </a:r>
            <a:r>
              <a:rPr lang="it-IT" dirty="0"/>
              <a:t>,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Hiatoplasty</a:t>
            </a:r>
            <a:r>
              <a:rPr lang="it-IT" dirty="0"/>
              <a:t> in case of </a:t>
            </a:r>
            <a:r>
              <a:rPr lang="it-IT" dirty="0" err="1"/>
              <a:t>hiatal</a:t>
            </a:r>
            <a:r>
              <a:rPr lang="it-IT" dirty="0"/>
              <a:t> </a:t>
            </a:r>
            <a:r>
              <a:rPr lang="it-IT" dirty="0" err="1"/>
              <a:t>hernia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106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AF479-FB75-961F-7564-4260D91F5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D4EB547-A997-5A6C-01E0-71A45B60D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6E3E579-B0A9-42AF-1296-5E902D43A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hundred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included</a:t>
            </a:r>
            <a:r>
              <a:rPr lang="it-IT" dirty="0"/>
              <a:t> in the study, with a </a:t>
            </a:r>
            <a:r>
              <a:rPr lang="it-IT" dirty="0" err="1"/>
              <a:t>mean</a:t>
            </a:r>
            <a:r>
              <a:rPr lang="it-IT" dirty="0"/>
              <a:t> age of </a:t>
            </a:r>
            <a:r>
              <a:rPr lang="it-IT" dirty="0" err="1"/>
              <a:t>fourtyone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old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/>
              <a:t>Mean BMI </a:t>
            </a:r>
            <a:r>
              <a:rPr lang="it-IT" dirty="0" err="1"/>
              <a:t>before</a:t>
            </a:r>
            <a:r>
              <a:rPr lang="it-IT" dirty="0"/>
              <a:t> sleeve </a:t>
            </a:r>
            <a:r>
              <a:rPr lang="it-IT" dirty="0" err="1"/>
              <a:t>was</a:t>
            </a:r>
            <a:r>
              <a:rPr lang="it-IT" dirty="0"/>
              <a:t> 43 </a:t>
            </a:r>
          </a:p>
          <a:p>
            <a:r>
              <a:rPr lang="it-IT" dirty="0"/>
              <a:t>Mean BMI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hiatoplasty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25,7 </a:t>
            </a:r>
          </a:p>
          <a:p>
            <a:endParaRPr lang="it-IT" dirty="0"/>
          </a:p>
          <a:p>
            <a:r>
              <a:rPr lang="it-IT" dirty="0"/>
              <a:t>No intra or post operative </a:t>
            </a:r>
            <a:r>
              <a:rPr lang="it-IT" dirty="0" err="1"/>
              <a:t>complications</a:t>
            </a:r>
            <a:r>
              <a:rPr lang="it-IT" dirty="0"/>
              <a:t> ( </a:t>
            </a:r>
            <a:r>
              <a:rPr lang="it-IT" dirty="0" err="1"/>
              <a:t>according</a:t>
            </a:r>
            <a:r>
              <a:rPr lang="it-IT" dirty="0"/>
              <a:t> with </a:t>
            </a:r>
            <a:r>
              <a:rPr lang="it-IT" dirty="0" err="1"/>
              <a:t>clavien</a:t>
            </a:r>
            <a:r>
              <a:rPr lang="it-IT" dirty="0"/>
              <a:t> dindo </a:t>
            </a:r>
            <a:r>
              <a:rPr lang="it-IT" dirty="0" err="1"/>
              <a:t>classification</a:t>
            </a:r>
            <a:r>
              <a:rPr lang="it-IT" dirty="0"/>
              <a:t>) </a:t>
            </a:r>
          </a:p>
          <a:p>
            <a:r>
              <a:rPr lang="it-IT" dirty="0"/>
              <a:t>Mean </a:t>
            </a:r>
            <a:r>
              <a:rPr lang="it-IT" dirty="0" err="1"/>
              <a:t>lenght</a:t>
            </a:r>
            <a:r>
              <a:rPr lang="it-IT" dirty="0"/>
              <a:t> of stay </a:t>
            </a:r>
            <a:r>
              <a:rPr lang="it-IT" dirty="0" err="1"/>
              <a:t>was</a:t>
            </a:r>
            <a:r>
              <a:rPr lang="it-IT" dirty="0"/>
              <a:t> 3 days  </a:t>
            </a:r>
          </a:p>
        </p:txBody>
      </p:sp>
    </p:spTree>
    <p:extLst>
      <p:ext uri="{BB962C8B-B14F-4D97-AF65-F5344CB8AC3E}">
        <p14:creationId xmlns:p14="http://schemas.microsoft.com/office/powerpoint/2010/main" val="3796686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Processing the de novo Gerd after sleeve </a:t>
            </a:r>
            <a:r>
              <a:rPr lang="it-IT" dirty="0" err="1"/>
              <a:t>mechanism</a:t>
            </a:r>
            <a:r>
              <a:rPr lang="it-IT" dirty="0"/>
              <a:t> </a:t>
            </a:r>
            <a:r>
              <a:rPr lang="it-IT" dirty="0" err="1"/>
              <a:t>development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identify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 </a:t>
            </a:r>
            <a:r>
              <a:rPr lang="it-IT" dirty="0" err="1"/>
              <a:t>reasons</a:t>
            </a:r>
            <a:r>
              <a:rPr lang="it-IT" dirty="0"/>
              <a:t>: </a:t>
            </a:r>
          </a:p>
          <a:p>
            <a:endParaRPr lang="it-IT" dirty="0"/>
          </a:p>
          <a:p>
            <a:r>
              <a:rPr lang="it-IT" dirty="0"/>
              <a:t>- </a:t>
            </a:r>
            <a:r>
              <a:rPr lang="it-IT" dirty="0" err="1"/>
              <a:t>Elevated</a:t>
            </a:r>
            <a:r>
              <a:rPr lang="it-IT" dirty="0"/>
              <a:t> </a:t>
            </a:r>
            <a:r>
              <a:rPr lang="it-IT" dirty="0" err="1"/>
              <a:t>intraluminal</a:t>
            </a:r>
            <a:r>
              <a:rPr lang="it-IT" dirty="0"/>
              <a:t> pressure after sleeve </a:t>
            </a:r>
          </a:p>
          <a:p>
            <a:r>
              <a:rPr lang="it-IT" dirty="0"/>
              <a:t>- </a:t>
            </a:r>
            <a:r>
              <a:rPr lang="it-IT" dirty="0" err="1"/>
              <a:t>anatomical</a:t>
            </a:r>
            <a:r>
              <a:rPr lang="it-IT" dirty="0"/>
              <a:t> </a:t>
            </a:r>
            <a:r>
              <a:rPr lang="it-IT" dirty="0" err="1"/>
              <a:t>damage</a:t>
            </a:r>
            <a:r>
              <a:rPr lang="it-IT" dirty="0"/>
              <a:t> of LES </a:t>
            </a:r>
            <a:r>
              <a:rPr lang="it-IT" dirty="0" err="1"/>
              <a:t>mechanism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SG </a:t>
            </a:r>
          </a:p>
        </p:txBody>
      </p:sp>
    </p:spTree>
    <p:extLst>
      <p:ext uri="{BB962C8B-B14F-4D97-AF65-F5344CB8AC3E}">
        <p14:creationId xmlns:p14="http://schemas.microsoft.com/office/powerpoint/2010/main" val="3470570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6F2F7-B258-9ED7-1998-03F3261C3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BB2F81C-CC21-347E-1465-DD435C5C5A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8AF8E29-0B27-0091-90C9-3219ECF35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Processing the de novo Gerd after sleeve </a:t>
            </a:r>
            <a:r>
              <a:rPr lang="it-IT" dirty="0" err="1"/>
              <a:t>mechanism</a:t>
            </a:r>
            <a:r>
              <a:rPr lang="it-IT" dirty="0"/>
              <a:t> </a:t>
            </a:r>
            <a:r>
              <a:rPr lang="it-IT" dirty="0" err="1"/>
              <a:t>development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identify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 </a:t>
            </a:r>
            <a:r>
              <a:rPr lang="it-IT" dirty="0" err="1"/>
              <a:t>reasons</a:t>
            </a:r>
            <a:r>
              <a:rPr lang="it-IT" dirty="0"/>
              <a:t>: </a:t>
            </a:r>
          </a:p>
          <a:p>
            <a:endParaRPr lang="it-IT" dirty="0"/>
          </a:p>
          <a:p>
            <a:r>
              <a:rPr lang="it-IT" dirty="0"/>
              <a:t>- </a:t>
            </a:r>
            <a:r>
              <a:rPr lang="it-IT" dirty="0" err="1"/>
              <a:t>Elevated</a:t>
            </a:r>
            <a:r>
              <a:rPr lang="it-IT" dirty="0"/>
              <a:t> </a:t>
            </a:r>
            <a:r>
              <a:rPr lang="it-IT" dirty="0" err="1"/>
              <a:t>intraluminal</a:t>
            </a:r>
            <a:r>
              <a:rPr lang="it-IT" dirty="0"/>
              <a:t> pressure after sleeve </a:t>
            </a:r>
          </a:p>
          <a:p>
            <a:r>
              <a:rPr lang="it-IT" dirty="0"/>
              <a:t>- </a:t>
            </a:r>
            <a:r>
              <a:rPr lang="it-IT" dirty="0" err="1"/>
              <a:t>anatomical</a:t>
            </a:r>
            <a:r>
              <a:rPr lang="it-IT" dirty="0"/>
              <a:t> </a:t>
            </a:r>
            <a:r>
              <a:rPr lang="it-IT" dirty="0" err="1"/>
              <a:t>damage</a:t>
            </a:r>
            <a:r>
              <a:rPr lang="it-IT" dirty="0"/>
              <a:t> of LES </a:t>
            </a:r>
            <a:r>
              <a:rPr lang="it-IT" dirty="0" err="1"/>
              <a:t>mechanism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SG </a:t>
            </a:r>
          </a:p>
        </p:txBody>
      </p:sp>
    </p:spTree>
    <p:extLst>
      <p:ext uri="{BB962C8B-B14F-4D97-AF65-F5344CB8AC3E}">
        <p14:creationId xmlns:p14="http://schemas.microsoft.com/office/powerpoint/2010/main" val="2694394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5801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examinated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cohort</a:t>
            </a:r>
            <a:r>
              <a:rPr lang="it-IT" dirty="0"/>
              <a:t> of 6500 </a:t>
            </a:r>
            <a:r>
              <a:rPr lang="it-IT" dirty="0" err="1"/>
              <a:t>patient</a:t>
            </a:r>
            <a:r>
              <a:rPr lang="it-IT" dirty="0"/>
              <a:t>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underwent</a:t>
            </a:r>
            <a:r>
              <a:rPr lang="it-IT" dirty="0"/>
              <a:t> to sleeve </a:t>
            </a:r>
            <a:r>
              <a:rPr lang="it-IT" dirty="0" err="1"/>
              <a:t>gastrectomy</a:t>
            </a:r>
            <a:r>
              <a:rPr lang="it-IT" dirty="0"/>
              <a:t> in the </a:t>
            </a:r>
            <a:r>
              <a:rPr lang="it-IT" dirty="0" err="1"/>
              <a:t>period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thousand</a:t>
            </a:r>
            <a:r>
              <a:rPr lang="it-IT" dirty="0"/>
              <a:t> and </a:t>
            </a:r>
            <a:r>
              <a:rPr lang="it-IT" dirty="0" err="1"/>
              <a:t>fiftenn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towsand</a:t>
            </a:r>
            <a:r>
              <a:rPr lang="it-IT" dirty="0"/>
              <a:t> </a:t>
            </a:r>
            <a:r>
              <a:rPr lang="it-IT" dirty="0" err="1"/>
              <a:t>twenty</a:t>
            </a:r>
            <a:r>
              <a:rPr lang="it-IT" dirty="0"/>
              <a:t> </a:t>
            </a:r>
            <a:r>
              <a:rPr lang="it-IT" dirty="0" err="1"/>
              <a:t>three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 err="1"/>
              <a:t>Inclusion</a:t>
            </a:r>
            <a:r>
              <a:rPr lang="it-IT" dirty="0"/>
              <a:t> </a:t>
            </a:r>
            <a:r>
              <a:rPr lang="it-IT" dirty="0" err="1"/>
              <a:t>criteria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45580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C2992-5E89-0DCB-56B2-C9F33D2DE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AB33F21-F76B-F80A-7022-E819BCD27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4AA2CD0-7D44-94EE-DC31-DA76A08778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Surgical</a:t>
            </a:r>
            <a:r>
              <a:rPr lang="it-IT" dirty="0"/>
              <a:t> </a:t>
            </a:r>
            <a:r>
              <a:rPr lang="it-IT" dirty="0" err="1"/>
              <a:t>intervention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in </a:t>
            </a:r>
            <a:r>
              <a:rPr lang="it-IT" dirty="0" err="1"/>
              <a:t>laparoscopy</a:t>
            </a:r>
            <a:r>
              <a:rPr lang="it-IT" dirty="0"/>
              <a:t> with </a:t>
            </a:r>
            <a:r>
              <a:rPr lang="it-IT" dirty="0" err="1"/>
              <a:t>hiatoplasty</a:t>
            </a:r>
            <a:r>
              <a:rPr lang="it-IT" dirty="0"/>
              <a:t> </a:t>
            </a:r>
            <a:r>
              <a:rPr lang="it-IT" dirty="0" err="1"/>
              <a:t>created</a:t>
            </a:r>
            <a:r>
              <a:rPr lang="it-IT" dirty="0"/>
              <a:t> with non </a:t>
            </a:r>
            <a:r>
              <a:rPr lang="it-IT" dirty="0" err="1"/>
              <a:t>absorbable</a:t>
            </a:r>
            <a:r>
              <a:rPr lang="it-IT" dirty="0"/>
              <a:t> </a:t>
            </a:r>
            <a:r>
              <a:rPr lang="it-IT" dirty="0" err="1"/>
              <a:t>stiches</a:t>
            </a:r>
            <a:r>
              <a:rPr lang="it-IT" dirty="0"/>
              <a:t> with </a:t>
            </a:r>
            <a:r>
              <a:rPr lang="it-IT" dirty="0" err="1"/>
              <a:t>extracorporeal</a:t>
            </a:r>
            <a:r>
              <a:rPr lang="it-IT" dirty="0"/>
              <a:t> knot.</a:t>
            </a:r>
          </a:p>
        </p:txBody>
      </p:sp>
    </p:spTree>
    <p:extLst>
      <p:ext uri="{BB962C8B-B14F-4D97-AF65-F5344CB8AC3E}">
        <p14:creationId xmlns:p14="http://schemas.microsoft.com/office/powerpoint/2010/main" val="234472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D4BE3-BC94-4D11-5247-16B70E883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103D46E-D65B-7124-FC14-E048A3804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8387F46-E718-AF4C-83DB-C27EC3A5C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Surgical</a:t>
            </a:r>
            <a:r>
              <a:rPr lang="it-IT" dirty="0"/>
              <a:t> </a:t>
            </a:r>
            <a:r>
              <a:rPr lang="it-IT" dirty="0" err="1"/>
              <a:t>intervention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in </a:t>
            </a:r>
            <a:r>
              <a:rPr lang="it-IT" dirty="0" err="1"/>
              <a:t>laparoscopy</a:t>
            </a:r>
            <a:r>
              <a:rPr lang="it-IT" dirty="0"/>
              <a:t> with </a:t>
            </a:r>
            <a:r>
              <a:rPr lang="it-IT" dirty="0" err="1"/>
              <a:t>hiatoplasty</a:t>
            </a:r>
            <a:r>
              <a:rPr lang="it-IT" dirty="0"/>
              <a:t> </a:t>
            </a:r>
            <a:r>
              <a:rPr lang="it-IT" dirty="0" err="1"/>
              <a:t>created</a:t>
            </a:r>
            <a:r>
              <a:rPr lang="it-IT" dirty="0"/>
              <a:t> with non </a:t>
            </a:r>
            <a:r>
              <a:rPr lang="it-IT" dirty="0" err="1"/>
              <a:t>absorbable</a:t>
            </a:r>
            <a:r>
              <a:rPr lang="it-IT" dirty="0"/>
              <a:t> </a:t>
            </a:r>
            <a:r>
              <a:rPr lang="it-IT" dirty="0" err="1"/>
              <a:t>stiches</a:t>
            </a:r>
            <a:r>
              <a:rPr lang="it-IT" dirty="0"/>
              <a:t> with </a:t>
            </a:r>
            <a:r>
              <a:rPr lang="it-IT" dirty="0" err="1"/>
              <a:t>extracorporeal</a:t>
            </a:r>
            <a:r>
              <a:rPr lang="it-IT" dirty="0"/>
              <a:t> knot.</a:t>
            </a:r>
          </a:p>
        </p:txBody>
      </p:sp>
    </p:spTree>
    <p:extLst>
      <p:ext uri="{BB962C8B-B14F-4D97-AF65-F5344CB8AC3E}">
        <p14:creationId xmlns:p14="http://schemas.microsoft.com/office/powerpoint/2010/main" val="1544499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F0065-525D-5B1B-99F6-02E021B0B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947708E-43E1-2675-0282-029207636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3EB5EA6-E77B-2F7A-9A99-623803937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hundred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included</a:t>
            </a:r>
            <a:r>
              <a:rPr lang="it-IT" dirty="0"/>
              <a:t> in the study, with a </a:t>
            </a:r>
            <a:r>
              <a:rPr lang="it-IT" dirty="0" err="1"/>
              <a:t>mean</a:t>
            </a:r>
            <a:r>
              <a:rPr lang="it-IT" dirty="0"/>
              <a:t> age of </a:t>
            </a:r>
            <a:r>
              <a:rPr lang="it-IT" dirty="0" err="1"/>
              <a:t>fourtyone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old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/>
              <a:t>Mean BMI </a:t>
            </a:r>
            <a:r>
              <a:rPr lang="it-IT" dirty="0" err="1"/>
              <a:t>before</a:t>
            </a:r>
            <a:r>
              <a:rPr lang="it-IT" dirty="0"/>
              <a:t> sleeve </a:t>
            </a:r>
            <a:r>
              <a:rPr lang="it-IT" dirty="0" err="1"/>
              <a:t>was</a:t>
            </a:r>
            <a:r>
              <a:rPr lang="it-IT" dirty="0"/>
              <a:t> 43 </a:t>
            </a:r>
          </a:p>
          <a:p>
            <a:r>
              <a:rPr lang="it-IT" dirty="0"/>
              <a:t>Mean BMI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hiatoplasty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25,7 </a:t>
            </a:r>
          </a:p>
          <a:p>
            <a:endParaRPr lang="it-IT" dirty="0"/>
          </a:p>
          <a:p>
            <a:r>
              <a:rPr lang="it-IT" dirty="0"/>
              <a:t>No intra or post operative </a:t>
            </a:r>
            <a:r>
              <a:rPr lang="it-IT" dirty="0" err="1"/>
              <a:t>complications</a:t>
            </a:r>
            <a:r>
              <a:rPr lang="it-IT" dirty="0"/>
              <a:t> ( </a:t>
            </a:r>
            <a:r>
              <a:rPr lang="it-IT" dirty="0" err="1"/>
              <a:t>according</a:t>
            </a:r>
            <a:r>
              <a:rPr lang="it-IT" dirty="0"/>
              <a:t> with </a:t>
            </a:r>
            <a:r>
              <a:rPr lang="it-IT" dirty="0" err="1"/>
              <a:t>clavien</a:t>
            </a:r>
            <a:r>
              <a:rPr lang="it-IT" dirty="0"/>
              <a:t> dindo </a:t>
            </a:r>
            <a:r>
              <a:rPr lang="it-IT" dirty="0" err="1"/>
              <a:t>classification</a:t>
            </a:r>
            <a:r>
              <a:rPr lang="it-IT" dirty="0"/>
              <a:t>) </a:t>
            </a:r>
          </a:p>
          <a:p>
            <a:r>
              <a:rPr lang="it-IT" dirty="0"/>
              <a:t>Mean </a:t>
            </a:r>
            <a:r>
              <a:rPr lang="it-IT" dirty="0" err="1"/>
              <a:t>lenght</a:t>
            </a:r>
            <a:r>
              <a:rPr lang="it-IT" dirty="0"/>
              <a:t> of stay </a:t>
            </a:r>
            <a:r>
              <a:rPr lang="it-IT" dirty="0" err="1"/>
              <a:t>was</a:t>
            </a:r>
            <a:r>
              <a:rPr lang="it-IT" dirty="0"/>
              <a:t> 3 days  </a:t>
            </a:r>
          </a:p>
        </p:txBody>
      </p:sp>
    </p:spTree>
    <p:extLst>
      <p:ext uri="{BB962C8B-B14F-4D97-AF65-F5344CB8AC3E}">
        <p14:creationId xmlns:p14="http://schemas.microsoft.com/office/powerpoint/2010/main" val="3314100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5ED4B-BB52-1D59-549C-1E9DF58F7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66E8B35-33AD-F0C9-A9E2-CE68FD5F53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210F471-3129-7567-31FF-32299EECA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hundred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included</a:t>
            </a:r>
            <a:r>
              <a:rPr lang="it-IT" dirty="0"/>
              <a:t> in the study, with a </a:t>
            </a:r>
            <a:r>
              <a:rPr lang="it-IT" dirty="0" err="1"/>
              <a:t>mean</a:t>
            </a:r>
            <a:r>
              <a:rPr lang="it-IT" dirty="0"/>
              <a:t> age of </a:t>
            </a:r>
            <a:r>
              <a:rPr lang="it-IT" dirty="0" err="1"/>
              <a:t>fourtyone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old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/>
              <a:t>Mean BMI </a:t>
            </a:r>
            <a:r>
              <a:rPr lang="it-IT" dirty="0" err="1"/>
              <a:t>before</a:t>
            </a:r>
            <a:r>
              <a:rPr lang="it-IT" dirty="0"/>
              <a:t> sleeve </a:t>
            </a:r>
            <a:r>
              <a:rPr lang="it-IT" dirty="0" err="1"/>
              <a:t>was</a:t>
            </a:r>
            <a:r>
              <a:rPr lang="it-IT" dirty="0"/>
              <a:t> 43 </a:t>
            </a:r>
          </a:p>
          <a:p>
            <a:r>
              <a:rPr lang="it-IT" dirty="0"/>
              <a:t>Mean BMI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hiatoplasty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25,7 </a:t>
            </a:r>
          </a:p>
          <a:p>
            <a:endParaRPr lang="it-IT" dirty="0"/>
          </a:p>
          <a:p>
            <a:r>
              <a:rPr lang="it-IT" dirty="0"/>
              <a:t>No intra or post operative </a:t>
            </a:r>
            <a:r>
              <a:rPr lang="it-IT" dirty="0" err="1"/>
              <a:t>complications</a:t>
            </a:r>
            <a:r>
              <a:rPr lang="it-IT" dirty="0"/>
              <a:t> ( </a:t>
            </a:r>
            <a:r>
              <a:rPr lang="it-IT" dirty="0" err="1"/>
              <a:t>according</a:t>
            </a:r>
            <a:r>
              <a:rPr lang="it-IT" dirty="0"/>
              <a:t> with </a:t>
            </a:r>
            <a:r>
              <a:rPr lang="it-IT" dirty="0" err="1"/>
              <a:t>clavien</a:t>
            </a:r>
            <a:r>
              <a:rPr lang="it-IT" dirty="0"/>
              <a:t> dindo </a:t>
            </a:r>
            <a:r>
              <a:rPr lang="it-IT" dirty="0" err="1"/>
              <a:t>classification</a:t>
            </a:r>
            <a:r>
              <a:rPr lang="it-IT" dirty="0"/>
              <a:t>) </a:t>
            </a:r>
          </a:p>
          <a:p>
            <a:r>
              <a:rPr lang="it-IT" dirty="0"/>
              <a:t>Mean </a:t>
            </a:r>
            <a:r>
              <a:rPr lang="it-IT" dirty="0" err="1"/>
              <a:t>lenght</a:t>
            </a:r>
            <a:r>
              <a:rPr lang="it-IT" dirty="0"/>
              <a:t> of stay </a:t>
            </a:r>
            <a:r>
              <a:rPr lang="it-IT" dirty="0" err="1"/>
              <a:t>was</a:t>
            </a:r>
            <a:r>
              <a:rPr lang="it-IT" dirty="0"/>
              <a:t> 3 days  </a:t>
            </a:r>
          </a:p>
        </p:txBody>
      </p:sp>
    </p:spTree>
    <p:extLst>
      <p:ext uri="{BB962C8B-B14F-4D97-AF65-F5344CB8AC3E}">
        <p14:creationId xmlns:p14="http://schemas.microsoft.com/office/powerpoint/2010/main" val="2998335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45A3E-36D9-7937-0BC2-454FB9DAC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4677297-63AF-76AE-C5C3-14A8450F07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BD771F4-BCB8-B8EA-2994-C30079F90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hundred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included</a:t>
            </a:r>
            <a:r>
              <a:rPr lang="it-IT" dirty="0"/>
              <a:t> in the study, with a </a:t>
            </a:r>
            <a:r>
              <a:rPr lang="it-IT" dirty="0" err="1"/>
              <a:t>mean</a:t>
            </a:r>
            <a:r>
              <a:rPr lang="it-IT" dirty="0"/>
              <a:t> age of </a:t>
            </a:r>
            <a:r>
              <a:rPr lang="it-IT" dirty="0" err="1"/>
              <a:t>fourtyone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old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/>
              <a:t>Mean BMI </a:t>
            </a:r>
            <a:r>
              <a:rPr lang="it-IT" dirty="0" err="1"/>
              <a:t>before</a:t>
            </a:r>
            <a:r>
              <a:rPr lang="it-IT" dirty="0"/>
              <a:t> sleeve </a:t>
            </a:r>
            <a:r>
              <a:rPr lang="it-IT" dirty="0" err="1"/>
              <a:t>was</a:t>
            </a:r>
            <a:r>
              <a:rPr lang="it-IT" dirty="0"/>
              <a:t> 43 </a:t>
            </a:r>
          </a:p>
          <a:p>
            <a:r>
              <a:rPr lang="it-IT" dirty="0"/>
              <a:t>Mean BMI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hiatoplasty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25,7 </a:t>
            </a:r>
          </a:p>
          <a:p>
            <a:endParaRPr lang="it-IT" dirty="0"/>
          </a:p>
          <a:p>
            <a:r>
              <a:rPr lang="it-IT" dirty="0"/>
              <a:t>No intra or post operative </a:t>
            </a:r>
            <a:r>
              <a:rPr lang="it-IT" dirty="0" err="1"/>
              <a:t>complications</a:t>
            </a:r>
            <a:r>
              <a:rPr lang="it-IT" dirty="0"/>
              <a:t> ( </a:t>
            </a:r>
            <a:r>
              <a:rPr lang="it-IT" dirty="0" err="1"/>
              <a:t>according</a:t>
            </a:r>
            <a:r>
              <a:rPr lang="it-IT" dirty="0"/>
              <a:t> with </a:t>
            </a:r>
            <a:r>
              <a:rPr lang="it-IT" dirty="0" err="1"/>
              <a:t>clavien</a:t>
            </a:r>
            <a:r>
              <a:rPr lang="it-IT" dirty="0"/>
              <a:t> dindo </a:t>
            </a:r>
            <a:r>
              <a:rPr lang="it-IT" dirty="0" err="1"/>
              <a:t>classification</a:t>
            </a:r>
            <a:r>
              <a:rPr lang="it-IT" dirty="0"/>
              <a:t>) </a:t>
            </a:r>
          </a:p>
          <a:p>
            <a:r>
              <a:rPr lang="it-IT" dirty="0"/>
              <a:t>Mean </a:t>
            </a:r>
            <a:r>
              <a:rPr lang="it-IT" dirty="0" err="1"/>
              <a:t>lenght</a:t>
            </a:r>
            <a:r>
              <a:rPr lang="it-IT" dirty="0"/>
              <a:t> of stay </a:t>
            </a:r>
            <a:r>
              <a:rPr lang="it-IT" dirty="0" err="1"/>
              <a:t>was</a:t>
            </a:r>
            <a:r>
              <a:rPr lang="it-IT" dirty="0"/>
              <a:t> 3 days  </a:t>
            </a:r>
          </a:p>
        </p:txBody>
      </p:sp>
    </p:spTree>
    <p:extLst>
      <p:ext uri="{BB962C8B-B14F-4D97-AF65-F5344CB8AC3E}">
        <p14:creationId xmlns:p14="http://schemas.microsoft.com/office/powerpoint/2010/main" val="4049562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1EEE9-8E3B-23F5-985C-80B7447A0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B270F97-EC4A-08B6-05AD-66515FEE0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642FDEC-4D4C-6E71-B3A9-2A78CBBF9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hundred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included</a:t>
            </a:r>
            <a:r>
              <a:rPr lang="it-IT" dirty="0"/>
              <a:t> in the study, with a </a:t>
            </a:r>
            <a:r>
              <a:rPr lang="it-IT" dirty="0" err="1"/>
              <a:t>mean</a:t>
            </a:r>
            <a:r>
              <a:rPr lang="it-IT" dirty="0"/>
              <a:t> age of </a:t>
            </a:r>
            <a:r>
              <a:rPr lang="it-IT" dirty="0" err="1"/>
              <a:t>fourtyone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old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/>
              <a:t>Mean BMI </a:t>
            </a:r>
            <a:r>
              <a:rPr lang="it-IT" dirty="0" err="1"/>
              <a:t>before</a:t>
            </a:r>
            <a:r>
              <a:rPr lang="it-IT" dirty="0"/>
              <a:t> sleeve </a:t>
            </a:r>
            <a:r>
              <a:rPr lang="it-IT" dirty="0" err="1"/>
              <a:t>was</a:t>
            </a:r>
            <a:r>
              <a:rPr lang="it-IT" dirty="0"/>
              <a:t> 43 </a:t>
            </a:r>
          </a:p>
          <a:p>
            <a:r>
              <a:rPr lang="it-IT" dirty="0"/>
              <a:t>Mean BMI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hiatoplasty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25,7 </a:t>
            </a:r>
          </a:p>
          <a:p>
            <a:endParaRPr lang="it-IT" dirty="0"/>
          </a:p>
          <a:p>
            <a:r>
              <a:rPr lang="it-IT" dirty="0"/>
              <a:t>No intra or post operative </a:t>
            </a:r>
            <a:r>
              <a:rPr lang="it-IT" dirty="0" err="1"/>
              <a:t>complications</a:t>
            </a:r>
            <a:r>
              <a:rPr lang="it-IT" dirty="0"/>
              <a:t> ( </a:t>
            </a:r>
            <a:r>
              <a:rPr lang="it-IT" dirty="0" err="1"/>
              <a:t>according</a:t>
            </a:r>
            <a:r>
              <a:rPr lang="it-IT" dirty="0"/>
              <a:t> with </a:t>
            </a:r>
            <a:r>
              <a:rPr lang="it-IT" dirty="0" err="1"/>
              <a:t>clavien</a:t>
            </a:r>
            <a:r>
              <a:rPr lang="it-IT" dirty="0"/>
              <a:t> dindo </a:t>
            </a:r>
            <a:r>
              <a:rPr lang="it-IT" dirty="0" err="1"/>
              <a:t>classification</a:t>
            </a:r>
            <a:r>
              <a:rPr lang="it-IT" dirty="0"/>
              <a:t>) </a:t>
            </a:r>
          </a:p>
          <a:p>
            <a:r>
              <a:rPr lang="it-IT" dirty="0"/>
              <a:t>Mean </a:t>
            </a:r>
            <a:r>
              <a:rPr lang="it-IT" dirty="0" err="1"/>
              <a:t>lenght</a:t>
            </a:r>
            <a:r>
              <a:rPr lang="it-IT" dirty="0"/>
              <a:t> of stay </a:t>
            </a:r>
            <a:r>
              <a:rPr lang="it-IT" dirty="0" err="1"/>
              <a:t>was</a:t>
            </a:r>
            <a:r>
              <a:rPr lang="it-IT" dirty="0"/>
              <a:t> 3 days  </a:t>
            </a:r>
          </a:p>
        </p:txBody>
      </p:sp>
    </p:spTree>
    <p:extLst>
      <p:ext uri="{BB962C8B-B14F-4D97-AF65-F5344CB8AC3E}">
        <p14:creationId xmlns:p14="http://schemas.microsoft.com/office/powerpoint/2010/main" val="655045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A46E8E-89D0-493E-ABBF-B63A9C819C41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93394224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D1554E-7EF2-44AC-BA44-70A2B54D9DB9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90851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A46E8E-89D0-493E-ABBF-B63A9C819C41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2368287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886372" y="0"/>
            <a:ext cx="153926" cy="6858000"/>
          </a:xfrm>
          <a:prstGeom prst="rect">
            <a:avLst/>
          </a:prstGeom>
          <a:solidFill>
            <a:srgbClr val="C61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374D8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rgbClr val="C6152A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43519" y="3841"/>
            <a:ext cx="153926" cy="6858000"/>
          </a:xfrm>
          <a:prstGeom prst="rect">
            <a:avLst/>
          </a:prstGeom>
          <a:solidFill>
            <a:srgbClr val="1A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08CC7C5-4111-8B76-BCDF-1E77A7CE8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21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4542C42-F0C8-417A-980A-09B6C1CD6C24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91181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A46E8E-89D0-493E-ABBF-B63A9C819C41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0888194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3B79944-34CF-4A72-AC1B-909189585767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518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AAF3A87-C769-4508-A602-98056DD906C2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8801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F1DB439-C8A9-45DF-AFF2-9EFA3E72C152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3404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A46E8E-89D0-493E-ABBF-B63A9C819C41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8630384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251FC1-1A75-47DA-9A6E-B43CF6E86A62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Parallelogramma 14">
            <a:extLst>
              <a:ext uri="{FF2B5EF4-FFF2-40B4-BE49-F238E27FC236}">
                <a16:creationId xmlns:a16="http://schemas.microsoft.com/office/drawing/2014/main" id="{AC2750F1-3EBD-9BA5-D85F-C1E4BF3246B5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0DD4560-62BB-5D3B-39A8-FA892ACCDF51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2D4920C-263C-55EE-40EC-9BAE07046907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cxnSp>
        <p:nvCxnSpPr>
          <p:cNvPr id="11" name="Connecteur droit 19">
            <a:extLst>
              <a:ext uri="{FF2B5EF4-FFF2-40B4-BE49-F238E27FC236}">
                <a16:creationId xmlns:a16="http://schemas.microsoft.com/office/drawing/2014/main" id="{5319743B-6517-3C09-3F8F-0A4ED4C088FC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9">
            <a:extLst>
              <a:ext uri="{FF2B5EF4-FFF2-40B4-BE49-F238E27FC236}">
                <a16:creationId xmlns:a16="http://schemas.microsoft.com/office/drawing/2014/main" id="{3F75D2FA-46CB-453D-69C2-7E8BBAD4A777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9">
            <a:extLst>
              <a:ext uri="{FF2B5EF4-FFF2-40B4-BE49-F238E27FC236}">
                <a16:creationId xmlns:a16="http://schemas.microsoft.com/office/drawing/2014/main" id="{19FBB037-4301-EE53-6B88-A1E8D7E01E9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gnaposto piè di pagina 2">
            <a:extLst>
              <a:ext uri="{FF2B5EF4-FFF2-40B4-BE49-F238E27FC236}">
                <a16:creationId xmlns:a16="http://schemas.microsoft.com/office/drawing/2014/main" id="{71A6354F-D429-2CDF-1574-32C42A0A8C3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8411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A04164A-D1F3-464B-BA5A-A4C4D8F35ADB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5911142-986E-2A69-3415-3C53421771B1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369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18/05/26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7" name="Parallelogramma 14">
            <a:extLst>
              <a:ext uri="{FF2B5EF4-FFF2-40B4-BE49-F238E27FC236}">
                <a16:creationId xmlns:a16="http://schemas.microsoft.com/office/drawing/2014/main" id="{0DF02479-0925-BDDA-F2B3-8C5D1B55D39E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00E51E8-371E-DF3A-06CD-503530207299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2207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706" r:id="rId13"/>
    <p:sldLayoutId id="2147483708" r:id="rId14"/>
    <p:sldLayoutId id="2147483719" r:id="rId15"/>
    <p:sldLayoutId id="2147483720" r:id="rId16"/>
    <p:sldLayoutId id="2147483721" r:id="rId17"/>
    <p:sldLayoutId id="2147483725" r:id="rId18"/>
    <p:sldLayoutId id="2147483726" r:id="rId19"/>
    <p:sldLayoutId id="2147483722" r:id="rId20"/>
    <p:sldLayoutId id="2147483723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chart" Target="../charts/chart1.xm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image" Target="../media/image3.jpe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video" Target="../media/media3.mp4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0.mov"/><Relationship Id="rId7" Type="http://schemas.openxmlformats.org/officeDocument/2006/relationships/image" Target="../media/image3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0.mov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4"/><Relationship Id="rId7" Type="http://schemas.openxmlformats.org/officeDocument/2006/relationships/image" Target="../media/image3.jpeg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p4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4"/><Relationship Id="rId7" Type="http://schemas.openxmlformats.org/officeDocument/2006/relationships/image" Target="../media/image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p4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4"/><Relationship Id="rId7" Type="http://schemas.openxmlformats.org/officeDocument/2006/relationships/image" Target="../media/image3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p4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6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video" Target="../media/media3.mp4"/><Relationship Id="rId11" Type="http://schemas.openxmlformats.org/officeDocument/2006/relationships/image" Target="../media/image3.jpeg"/><Relationship Id="rId5" Type="http://schemas.microsoft.com/office/2007/relationships/media" Target="../media/media3.mp4"/><Relationship Id="rId10" Type="http://schemas.openxmlformats.org/officeDocument/2006/relationships/image" Target="../media/image11.png"/><Relationship Id="rId4" Type="http://schemas.openxmlformats.org/officeDocument/2006/relationships/video" Target="../media/media6.mp4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8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3.mp4"/><Relationship Id="rId11" Type="http://schemas.openxmlformats.org/officeDocument/2006/relationships/image" Target="../media/image13.png"/><Relationship Id="rId5" Type="http://schemas.microsoft.com/office/2007/relationships/media" Target="../media/media3.mp4"/><Relationship Id="rId10" Type="http://schemas.openxmlformats.org/officeDocument/2006/relationships/image" Target="../media/image12.png"/><Relationship Id="rId4" Type="http://schemas.openxmlformats.org/officeDocument/2006/relationships/video" Target="../media/media8.mp4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9230" y="451041"/>
            <a:ext cx="6709410" cy="3227514"/>
          </a:xfrm>
        </p:spPr>
        <p:txBody>
          <a:bodyPr>
            <a:normAutofit/>
          </a:bodyPr>
          <a:lstStyle/>
          <a:p>
            <a:pPr algn="ctr"/>
            <a:r>
              <a:rPr lang="it-IT" sz="4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SASI VS RYGB:NUOVA TECNICA VS GOLD STANDART</a:t>
            </a:r>
            <a:br>
              <a:rPr lang="it-IT" sz="4400" dirty="0">
                <a:solidFill>
                  <a:schemeClr val="accent1"/>
                </a:solidFill>
              </a:rPr>
            </a:br>
            <a:endParaRPr lang="it-IT" sz="4400" dirty="0">
              <a:solidFill>
                <a:schemeClr val="accent1"/>
              </a:solidFill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9220" y="3834130"/>
            <a:ext cx="7002780" cy="127965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it-IT" sz="2800" b="1" dirty="0"/>
              <a:t>RELATORE: Dott. Moioli </a:t>
            </a:r>
            <a:r>
              <a:rPr lang="it-IT" sz="2800" b="1" dirty="0" err="1"/>
              <a:t>davide</a:t>
            </a:r>
            <a:r>
              <a:rPr lang="it-IT" sz="2800" b="1" dirty="0"/>
              <a:t> </a:t>
            </a:r>
          </a:p>
          <a:p>
            <a:pPr algn="ctr"/>
            <a:r>
              <a:rPr lang="it-IT" sz="2800" b="1" dirty="0" err="1"/>
              <a:t>AffiliaZIONE</a:t>
            </a:r>
            <a:r>
              <a:rPr lang="it-IT" sz="2800" b="1" dirty="0"/>
              <a:t>: Policlinico San Marco Zingonia</a:t>
            </a:r>
          </a:p>
        </p:txBody>
      </p:sp>
      <p:pic>
        <p:nvPicPr>
          <p:cNvPr id="2" name="download_60968d7761e8aeb4">
            <a:hlinkClick r:id="" action="ppaction://media"/>
            <a:extLst>
              <a:ext uri="{FF2B5EF4-FFF2-40B4-BE49-F238E27FC236}">
                <a16:creationId xmlns:a16="http://schemas.microsoft.com/office/drawing/2014/main" id="{8A87842E-E047-2DE6-7FA1-219B72132D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9525"/>
            <a:ext cx="5037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409FC-5979-8610-B705-8B7EA9312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99452964-CFFA-027E-8EAE-82BBDC0D129C}"/>
              </a:ext>
            </a:extLst>
          </p:cNvPr>
          <p:cNvSpPr txBox="1"/>
          <p:nvPr/>
        </p:nvSpPr>
        <p:spPr>
          <a:xfrm>
            <a:off x="4785121" y="1266313"/>
            <a:ext cx="655002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endParaRPr lang="it-IT" sz="2700" dirty="0">
              <a:solidFill>
                <a:srgbClr val="000000"/>
              </a:solidFill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5" name="Immagine 4" descr="Immagine che contiene testo, Carattere, logo, biglietto da visita&#10;&#10;Il contenuto generato dall'IA potrebbe non essere corretto.">
            <a:extLst>
              <a:ext uri="{FF2B5EF4-FFF2-40B4-BE49-F238E27FC236}">
                <a16:creationId xmlns:a16="http://schemas.microsoft.com/office/drawing/2014/main" id="{31F138DD-AB50-0347-4860-3BEF4E4B6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561" y="6032091"/>
            <a:ext cx="1350440" cy="811622"/>
          </a:xfrm>
          <a:prstGeom prst="rect">
            <a:avLst/>
          </a:prstGeom>
        </p:spPr>
      </p:pic>
      <p:pic>
        <p:nvPicPr>
          <p:cNvPr id="3" name="download_de7be630678f813c_33277116-CB10-4923-8218-2F209E9F89D7.mp4">
            <a:hlinkClick r:id="" action="ppaction://media"/>
            <a:extLst>
              <a:ext uri="{FF2B5EF4-FFF2-40B4-BE49-F238E27FC236}">
                <a16:creationId xmlns:a16="http://schemas.microsoft.com/office/drawing/2014/main" id="{1DC3EB49-FB83-1CDC-9B0E-27224791DC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164731"/>
            <a:ext cx="1591310" cy="69326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76F7646-4FA4-8B30-6583-9CA13F7BBA2E}"/>
              </a:ext>
            </a:extLst>
          </p:cNvPr>
          <p:cNvSpPr txBox="1"/>
          <p:nvPr/>
        </p:nvSpPr>
        <p:spPr>
          <a:xfrm>
            <a:off x="6656832" y="3236976"/>
            <a:ext cx="963168" cy="369332"/>
          </a:xfrm>
          <a:prstGeom prst="rect">
            <a:avLst/>
          </a:prstGeom>
          <a:solidFill>
            <a:srgbClr val="E297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24,7 </a:t>
            </a:r>
            <a:r>
              <a:rPr lang="it-IT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± 8</a:t>
            </a:r>
            <a:endParaRPr lang="it-IT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CF5B273-6864-80EB-F0F8-8F9DCCEA1F45}"/>
              </a:ext>
            </a:extLst>
          </p:cNvPr>
          <p:cNvSpPr txBox="1"/>
          <p:nvPr/>
        </p:nvSpPr>
        <p:spPr>
          <a:xfrm>
            <a:off x="6803136" y="4018728"/>
            <a:ext cx="963168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22,8 </a:t>
            </a:r>
            <a:r>
              <a:rPr lang="it-IT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± 4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A8DA5C1-5642-0D68-5595-26245879EDF6}"/>
              </a:ext>
            </a:extLst>
          </p:cNvPr>
          <p:cNvSpPr txBox="1"/>
          <p:nvPr/>
        </p:nvSpPr>
        <p:spPr>
          <a:xfrm>
            <a:off x="8768742" y="1873815"/>
            <a:ext cx="1039722" cy="369332"/>
          </a:xfrm>
          <a:prstGeom prst="rect">
            <a:avLst/>
          </a:prstGeom>
          <a:solidFill>
            <a:srgbClr val="E297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41,8 </a:t>
            </a:r>
            <a:r>
              <a:rPr lang="it-IT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± 2 </a:t>
            </a:r>
            <a:endParaRPr lang="it-IT" b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420A37E-8EBA-46CE-11A8-AE727F10B9B4}"/>
              </a:ext>
            </a:extLst>
          </p:cNvPr>
          <p:cNvSpPr txBox="1"/>
          <p:nvPr/>
        </p:nvSpPr>
        <p:spPr>
          <a:xfrm>
            <a:off x="8912351" y="2758317"/>
            <a:ext cx="1021649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38,9 </a:t>
            </a:r>
            <a:r>
              <a:rPr lang="it-IT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± 3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57ECD74-4643-A97E-0BA3-79585F8A505D}"/>
              </a:ext>
            </a:extLst>
          </p:cNvPr>
          <p:cNvSpPr txBox="1"/>
          <p:nvPr/>
        </p:nvSpPr>
        <p:spPr>
          <a:xfrm>
            <a:off x="11075038" y="689658"/>
            <a:ext cx="1077705" cy="369332"/>
          </a:xfrm>
          <a:prstGeom prst="rect">
            <a:avLst/>
          </a:prstGeom>
          <a:solidFill>
            <a:srgbClr val="E297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57,6 </a:t>
            </a:r>
            <a:r>
              <a:rPr lang="it-IT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± 2</a:t>
            </a:r>
            <a:endParaRPr lang="it-IT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9296A33-B465-48AE-3BC4-C92C4778F20A}"/>
              </a:ext>
            </a:extLst>
          </p:cNvPr>
          <p:cNvSpPr txBox="1"/>
          <p:nvPr/>
        </p:nvSpPr>
        <p:spPr>
          <a:xfrm>
            <a:off x="11153552" y="1527187"/>
            <a:ext cx="999191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53,6 </a:t>
            </a:r>
            <a:r>
              <a:rPr lang="it-IT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± 4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789A54E-3B88-2A1C-D09B-DD9A4FC258C0}"/>
              </a:ext>
            </a:extLst>
          </p:cNvPr>
          <p:cNvSpPr txBox="1"/>
          <p:nvPr/>
        </p:nvSpPr>
        <p:spPr>
          <a:xfrm>
            <a:off x="10835285" y="3052310"/>
            <a:ext cx="963169" cy="369332"/>
          </a:xfrm>
          <a:prstGeom prst="rect">
            <a:avLst/>
          </a:prstGeom>
          <a:solidFill>
            <a:srgbClr val="E98B0D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29,6 </a:t>
            </a:r>
            <a:r>
              <a:rPr lang="it-IT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± 8</a:t>
            </a:r>
            <a:endParaRPr lang="it-IT" b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9D946B3-2FE6-9690-DBC1-5555EAE50DCB}"/>
              </a:ext>
            </a:extLst>
          </p:cNvPr>
          <p:cNvSpPr txBox="1"/>
          <p:nvPr/>
        </p:nvSpPr>
        <p:spPr>
          <a:xfrm>
            <a:off x="8683682" y="4018728"/>
            <a:ext cx="963168" cy="369332"/>
          </a:xfrm>
          <a:prstGeom prst="rect">
            <a:avLst/>
          </a:prstGeom>
          <a:solidFill>
            <a:srgbClr val="E2973C"/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17,9 </a:t>
            </a:r>
            <a:r>
              <a:rPr lang="it-IT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± 7</a:t>
            </a:r>
            <a:endParaRPr lang="it-IT" b="1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7746D25-E1F6-5718-AD26-24B9C2E35C80}"/>
              </a:ext>
            </a:extLst>
          </p:cNvPr>
          <p:cNvSpPr txBox="1"/>
          <p:nvPr/>
        </p:nvSpPr>
        <p:spPr>
          <a:xfrm>
            <a:off x="8912352" y="4909807"/>
            <a:ext cx="963168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15,1 </a:t>
            </a:r>
            <a:r>
              <a:rPr lang="it-IT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± 4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886DF69-4E8D-2D99-6642-E6522641824B}"/>
              </a:ext>
            </a:extLst>
          </p:cNvPr>
          <p:cNvSpPr txBox="1"/>
          <p:nvPr/>
        </p:nvSpPr>
        <p:spPr>
          <a:xfrm>
            <a:off x="6620255" y="4760691"/>
            <a:ext cx="896112" cy="369332"/>
          </a:xfrm>
          <a:prstGeom prst="rect">
            <a:avLst/>
          </a:prstGeom>
          <a:solidFill>
            <a:srgbClr val="E98B0D"/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9,8 </a:t>
            </a:r>
            <a:r>
              <a:rPr lang="it-IT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± 3</a:t>
            </a:r>
            <a:r>
              <a:rPr lang="it-IT" b="1" dirty="0"/>
              <a:t>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32E4EC2-AFAF-046E-3AAD-B080ADAC400B}"/>
              </a:ext>
            </a:extLst>
          </p:cNvPr>
          <p:cNvSpPr txBox="1"/>
          <p:nvPr/>
        </p:nvSpPr>
        <p:spPr>
          <a:xfrm>
            <a:off x="6982554" y="5273897"/>
            <a:ext cx="89611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8,5 </a:t>
            </a:r>
            <a:r>
              <a:rPr lang="it-IT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± 3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DD89E4E-6DB1-F750-5667-0100DDE7B69A}"/>
              </a:ext>
            </a:extLst>
          </p:cNvPr>
          <p:cNvSpPr txBox="1"/>
          <p:nvPr/>
        </p:nvSpPr>
        <p:spPr>
          <a:xfrm>
            <a:off x="5123690" y="4540475"/>
            <a:ext cx="1039722" cy="369332"/>
          </a:xfrm>
          <a:prstGeom prst="rect">
            <a:avLst/>
          </a:prstGeom>
          <a:solidFill>
            <a:srgbClr val="E297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32,7</a:t>
            </a:r>
            <a:r>
              <a:rPr lang="it-IT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± 5</a:t>
            </a:r>
            <a:endParaRPr lang="it-IT" b="1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1F0E790-3E51-5FFC-0C29-46FB9A960AA6}"/>
              </a:ext>
            </a:extLst>
          </p:cNvPr>
          <p:cNvSpPr txBox="1"/>
          <p:nvPr/>
        </p:nvSpPr>
        <p:spPr>
          <a:xfrm>
            <a:off x="4438102" y="5206220"/>
            <a:ext cx="103972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32,3</a:t>
            </a:r>
            <a:r>
              <a:rPr lang="it-IT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± 6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2484834-28D5-3546-E6C4-C129C0667B87}"/>
              </a:ext>
            </a:extLst>
          </p:cNvPr>
          <p:cNvSpPr txBox="1"/>
          <p:nvPr/>
        </p:nvSpPr>
        <p:spPr>
          <a:xfrm>
            <a:off x="10926726" y="3989530"/>
            <a:ext cx="963168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27,0 </a:t>
            </a:r>
            <a:r>
              <a:rPr lang="it-IT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± 3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6" name="Immagine 5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45379F6B-58FA-702C-06F4-345207C685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7" y="0"/>
            <a:ext cx="12152743" cy="616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4260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48C2D-7A27-BA73-84E8-D4D846FB0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Carattere, logo, biglietto da visita&#10;&#10;Il contenuto generato dall'IA potrebbe non essere corretto.">
            <a:extLst>
              <a:ext uri="{FF2B5EF4-FFF2-40B4-BE49-F238E27FC236}">
                <a16:creationId xmlns:a16="http://schemas.microsoft.com/office/drawing/2014/main" id="{DDBA2A7B-0DB9-C8D1-5BCD-34DE3B31A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561" y="5961568"/>
            <a:ext cx="1350440" cy="987871"/>
          </a:xfrm>
          <a:prstGeom prst="rect">
            <a:avLst/>
          </a:prstGeom>
        </p:spPr>
      </p:pic>
      <p:sp>
        <p:nvSpPr>
          <p:cNvPr id="10" name="Shape 30">
            <a:extLst>
              <a:ext uri="{FF2B5EF4-FFF2-40B4-BE49-F238E27FC236}">
                <a16:creationId xmlns:a16="http://schemas.microsoft.com/office/drawing/2014/main" id="{9D3BE713-BFB2-9DD9-5A1B-F32771443628}"/>
              </a:ext>
            </a:extLst>
          </p:cNvPr>
          <p:cNvSpPr/>
          <p:nvPr/>
        </p:nvSpPr>
        <p:spPr>
          <a:xfrm>
            <a:off x="0" y="-321932"/>
            <a:ext cx="12307330" cy="112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80" tIns="25380" rIns="25380" bIns="25380" anchor="t">
            <a:spAutoFit/>
          </a:bodyPr>
          <a:lstStyle>
            <a:lvl1pPr>
              <a:lnSpc>
                <a:spcPts val="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6000">
                <a:latin typeface="Replica-Regular"/>
                <a:ea typeface="Replica-Regular"/>
                <a:cs typeface="Replica-Regular"/>
                <a:sym typeface="Replica-Regular"/>
              </a:defRPr>
            </a:lvl1pPr>
          </a:lstStyle>
          <a:p>
            <a:pPr algn="ctr"/>
            <a:r>
              <a:rPr lang="it-IT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VARIAZIONE COMORBIDITA’ 1-6-12 MESI:</a:t>
            </a: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B4407075-C5E8-83D9-E5FA-E58CB885B8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8970638"/>
              </p:ext>
            </p:extLst>
          </p:nvPr>
        </p:nvGraphicFramePr>
        <p:xfrm>
          <a:off x="0" y="807889"/>
          <a:ext cx="12192000" cy="5312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" name="download_de7be630678f813c_33277116-CB10-4923-8218-2F209E9F89D7.mp4">
            <a:hlinkClick r:id="" action="ppaction://media"/>
            <a:extLst>
              <a:ext uri="{FF2B5EF4-FFF2-40B4-BE49-F238E27FC236}">
                <a16:creationId xmlns:a16="http://schemas.microsoft.com/office/drawing/2014/main" id="{D045FC86-3282-AE14-114C-C07485CBB9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164731"/>
            <a:ext cx="1591310" cy="6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3333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B3124-1B3E-EA3E-20B8-654A62767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DB2D463A-DEBB-8DEF-82C4-5D98482E4507}"/>
              </a:ext>
            </a:extLst>
          </p:cNvPr>
          <p:cNvSpPr txBox="1"/>
          <p:nvPr/>
        </p:nvSpPr>
        <p:spPr>
          <a:xfrm>
            <a:off x="4785121" y="1266313"/>
            <a:ext cx="655002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endParaRPr lang="it-IT" sz="2700" dirty="0">
              <a:solidFill>
                <a:srgbClr val="000000"/>
              </a:solidFill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5" name="Immagine 4" descr="Immagine che contiene testo, Carattere, logo, biglietto da visita&#10;&#10;Il contenuto generato dall'IA potrebbe non essere corretto.">
            <a:extLst>
              <a:ext uri="{FF2B5EF4-FFF2-40B4-BE49-F238E27FC236}">
                <a16:creationId xmlns:a16="http://schemas.microsoft.com/office/drawing/2014/main" id="{8CC8B215-F05E-12E0-5AC6-BA2D05FB5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561" y="5931243"/>
            <a:ext cx="1350440" cy="912469"/>
          </a:xfrm>
          <a:prstGeom prst="rect">
            <a:avLst/>
          </a:prstGeom>
        </p:spPr>
      </p:pic>
      <p:pic>
        <p:nvPicPr>
          <p:cNvPr id="4" name="Immagine 3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C0353155-9562-4C10-EC2A-AC248D22B9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75" y="707924"/>
            <a:ext cx="8158843" cy="4883764"/>
          </a:xfrm>
          <a:prstGeom prst="rect">
            <a:avLst/>
          </a:prstGeom>
        </p:spPr>
      </p:pic>
      <p:sp>
        <p:nvSpPr>
          <p:cNvPr id="3" name="Shape 30">
            <a:extLst>
              <a:ext uri="{FF2B5EF4-FFF2-40B4-BE49-F238E27FC236}">
                <a16:creationId xmlns:a16="http://schemas.microsoft.com/office/drawing/2014/main" id="{B693CAE7-90F3-3C1D-AF0D-A235711E67FD}"/>
              </a:ext>
            </a:extLst>
          </p:cNvPr>
          <p:cNvSpPr/>
          <p:nvPr/>
        </p:nvSpPr>
        <p:spPr>
          <a:xfrm>
            <a:off x="4468175" y="-436552"/>
            <a:ext cx="7376317" cy="111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80" tIns="25380" rIns="25380" bIns="25380" anchor="t">
            <a:spAutoFit/>
          </a:bodyPr>
          <a:lstStyle>
            <a:lvl1pPr>
              <a:lnSpc>
                <a:spcPts val="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6000">
                <a:latin typeface="Replica-Regular"/>
                <a:ea typeface="Replica-Regular"/>
                <a:cs typeface="Replica-Regular"/>
                <a:sym typeface="Replica-Regular"/>
              </a:defRPr>
            </a:lvl1pPr>
          </a:lstStyle>
          <a:p>
            <a:pPr algn="ctr"/>
            <a:r>
              <a:rPr lang="it-IT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STATO NUTRIZIONALE A 12 MESI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621B2C-F0D9-E26C-1BBC-A4C35A90E721}"/>
              </a:ext>
            </a:extLst>
          </p:cNvPr>
          <p:cNvSpPr txBox="1"/>
          <p:nvPr/>
        </p:nvSpPr>
        <p:spPr>
          <a:xfrm>
            <a:off x="290312" y="2619245"/>
            <a:ext cx="3452533" cy="733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algn="ctr" defTabSz="224631" hangingPunct="0">
              <a:lnSpc>
                <a:spcPct val="93000"/>
              </a:lnSpc>
            </a:pPr>
            <a:r>
              <a:rPr lang="it-IT" sz="2400" b="1" dirty="0">
                <a:solidFill>
                  <a:schemeClr val="bg1"/>
                </a:solidFill>
              </a:rPr>
              <a:t>12 </a:t>
            </a:r>
            <a:r>
              <a:rPr lang="it-IT" sz="2400" b="1" dirty="0" err="1">
                <a:solidFill>
                  <a:schemeClr val="bg1"/>
                </a:solidFill>
              </a:rPr>
              <a:t>month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nutritional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evaluation</a:t>
            </a:r>
            <a:endParaRPr lang="it-IT" sz="2400" b="1" dirty="0">
              <a:solidFill>
                <a:schemeClr val="bg1"/>
              </a:solidFill>
              <a:latin typeface="+mj-lt"/>
              <a:ea typeface="+mj-ea"/>
              <a:cs typeface="+mj-cs"/>
              <a:sym typeface="Times New Roman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FABCBF-AC7B-40CB-5E1A-B7176124D91C}"/>
              </a:ext>
            </a:extLst>
          </p:cNvPr>
          <p:cNvSpPr txBox="1"/>
          <p:nvPr/>
        </p:nvSpPr>
        <p:spPr>
          <a:xfrm>
            <a:off x="5492480" y="5994011"/>
            <a:ext cx="5135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TASSO DI MALNUTRIZIONE BASSO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9D7B3E8-30BC-47E3-F351-E25DCAE21FFE}"/>
              </a:ext>
            </a:extLst>
          </p:cNvPr>
          <p:cNvSpPr/>
          <p:nvPr/>
        </p:nvSpPr>
        <p:spPr>
          <a:xfrm>
            <a:off x="0" y="0"/>
            <a:ext cx="4120667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temp_1761404082432_0">
            <a:hlinkClick r:id="" action="ppaction://media"/>
            <a:extLst>
              <a:ext uri="{FF2B5EF4-FFF2-40B4-BE49-F238E27FC236}">
                <a16:creationId xmlns:a16="http://schemas.microsoft.com/office/drawing/2014/main" id="{A6690BC6-F752-387A-6C13-BF42D6AA3C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82" y="707924"/>
            <a:ext cx="4118285" cy="4883764"/>
          </a:xfrm>
          <a:prstGeom prst="rect">
            <a:avLst/>
          </a:prstGeom>
        </p:spPr>
      </p:pic>
      <p:pic>
        <p:nvPicPr>
          <p:cNvPr id="12" name="download_de7be630678f813c_33277116-CB10-4923-8218-2F209E9F89D7.mp4">
            <a:hlinkClick r:id="" action="ppaction://media"/>
            <a:extLst>
              <a:ext uri="{FF2B5EF4-FFF2-40B4-BE49-F238E27FC236}">
                <a16:creationId xmlns:a16="http://schemas.microsoft.com/office/drawing/2014/main" id="{11E735A2-4038-44CF-1649-AF52FE14C9D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164731"/>
            <a:ext cx="1591310" cy="6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3152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42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36CAB-D575-7C8A-9601-D7DE1540D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183C35F5-CBB1-2C88-9D33-D3E1D382D39B}"/>
              </a:ext>
            </a:extLst>
          </p:cNvPr>
          <p:cNvSpPr txBox="1"/>
          <p:nvPr/>
        </p:nvSpPr>
        <p:spPr>
          <a:xfrm>
            <a:off x="4785121" y="1266313"/>
            <a:ext cx="655002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endParaRPr lang="it-IT" sz="2700" dirty="0">
              <a:solidFill>
                <a:srgbClr val="000000"/>
              </a:solidFill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5" name="Immagine 4" descr="Immagine che contiene testo, Carattere, logo, biglietto da visita&#10;&#10;Il contenuto generato dall'IA potrebbe non essere corretto.">
            <a:extLst>
              <a:ext uri="{FF2B5EF4-FFF2-40B4-BE49-F238E27FC236}">
                <a16:creationId xmlns:a16="http://schemas.microsoft.com/office/drawing/2014/main" id="{6F443C0F-957D-CB56-42C9-DF86AD06A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561" y="5978680"/>
            <a:ext cx="1350440" cy="86503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B17A88-C6F4-D3DE-B452-0BE7085253F0}"/>
              </a:ext>
            </a:extLst>
          </p:cNvPr>
          <p:cNvSpPr txBox="1"/>
          <p:nvPr/>
        </p:nvSpPr>
        <p:spPr>
          <a:xfrm>
            <a:off x="4470685" y="726377"/>
            <a:ext cx="7636476" cy="5986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marL="347472" indent="-347472" algn="ctr" rtl="0" eaLnBrk="1" latinLnBrk="0" hangingPunct="1">
              <a:buNone/>
            </a:pPr>
            <a:r>
              <a:rPr lang="it-IT" sz="27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 confronti aggiustati per il valore basale hanno mostrato:</a:t>
            </a:r>
          </a:p>
          <a:p>
            <a:pPr marL="347472" indent="-347472" algn="l" rtl="0" eaLnBrk="1" latinLnBrk="0" hangingPunct="1">
              <a:buNone/>
            </a:pPr>
            <a:r>
              <a:rPr lang="it-IT" sz="27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347472" indent="-347472" algn="l" rtl="0" eaLnBrk="1" latinLnBrk="0" hangingPunct="1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NESSUNA differenza significativa </a:t>
            </a:r>
            <a:r>
              <a:rPr lang="it-IT" sz="3200" dirty="0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nel </a:t>
            </a:r>
            <a:r>
              <a:rPr lang="it-IT" sz="3200" b="1" dirty="0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BMI</a:t>
            </a:r>
            <a:r>
              <a:rPr lang="it-IT" sz="3200" dirty="0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 a 12 mesi (variazione IMC: -12,35 vs -10,90, </a:t>
            </a:r>
            <a:r>
              <a:rPr lang="it-IT" sz="3200" dirty="0" err="1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p</a:t>
            </a:r>
            <a:r>
              <a:rPr lang="it-IT" sz="3200" dirty="0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 = 0,35).</a:t>
            </a:r>
          </a:p>
          <a:p>
            <a:pPr marL="347472" indent="-347472" algn="l" rtl="0" eaLnBrk="1" latinLnBrk="0" hangingPunct="1">
              <a:buNone/>
            </a:pPr>
            <a:r>
              <a:rPr lang="it-IT" sz="27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347472" indent="-347472" algn="l" rtl="0" eaLnBrk="1" latinLnBrk="0" hangingPunct="1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NESSUNA differenza significativa</a:t>
            </a:r>
            <a:r>
              <a:rPr lang="it-IT" sz="3200" dirty="0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 nella </a:t>
            </a:r>
            <a:r>
              <a:rPr lang="it-IT" sz="3200" b="1" dirty="0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%EWL </a:t>
            </a:r>
            <a:r>
              <a:rPr lang="it-IT" sz="3200" dirty="0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(</a:t>
            </a:r>
            <a:r>
              <a:rPr lang="it-IT" sz="3200" dirty="0" err="1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p</a:t>
            </a:r>
            <a:r>
              <a:rPr lang="it-IT" sz="3200" dirty="0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 corretta di Holm &gt; 0,005)</a:t>
            </a:r>
          </a:p>
          <a:p>
            <a:pPr marL="347472" indent="-347472" algn="l" rtl="0" eaLnBrk="1" latinLnBrk="0" hangingPunct="1">
              <a:buNone/>
            </a:pPr>
            <a:r>
              <a:rPr lang="it-IT" sz="27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347472" indent="-347472" algn="l" rtl="0" eaLnBrk="1" latinLnBrk="0" hangingPunct="1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NESSUNA differenza significativa nella %TWL</a:t>
            </a:r>
            <a:r>
              <a:rPr lang="it-IT" sz="3200" dirty="0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 (</a:t>
            </a:r>
            <a:r>
              <a:rPr lang="it-IT" sz="3200" dirty="0" err="1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p</a:t>
            </a:r>
            <a:r>
              <a:rPr lang="it-IT" sz="3200" dirty="0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 corretta di Holm ≥ 0,167)</a:t>
            </a:r>
          </a:p>
          <a:p>
            <a:pPr marL="347472" indent="-347472" algn="l" rtl="0" eaLnBrk="1" latinLnBrk="0" hangingPunct="1">
              <a:buNone/>
            </a:pPr>
            <a:r>
              <a:rPr lang="it-IT" sz="27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​​</a:t>
            </a:r>
            <a:endParaRPr lang="it-IT" sz="900" dirty="0">
              <a:solidFill>
                <a:srgbClr val="000000"/>
              </a:solidFill>
              <a:latin typeface="+mj-lt"/>
              <a:ea typeface="+mj-ea"/>
              <a:cs typeface="+mj-cs"/>
              <a:sym typeface="Times New Roman"/>
            </a:endParaRPr>
          </a:p>
        </p:txBody>
      </p:sp>
      <p:sp>
        <p:nvSpPr>
          <p:cNvPr id="6" name="Shape 30">
            <a:extLst>
              <a:ext uri="{FF2B5EF4-FFF2-40B4-BE49-F238E27FC236}">
                <a16:creationId xmlns:a16="http://schemas.microsoft.com/office/drawing/2014/main" id="{BBD9A1A2-60B0-6F92-E918-695D15AC998E}"/>
              </a:ext>
            </a:extLst>
          </p:cNvPr>
          <p:cNvSpPr/>
          <p:nvPr/>
        </p:nvSpPr>
        <p:spPr>
          <a:xfrm>
            <a:off x="4600765" y="-403444"/>
            <a:ext cx="7376317" cy="112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80" tIns="25380" rIns="25380" bIns="25380" anchor="t">
            <a:spAutoFit/>
          </a:bodyPr>
          <a:lstStyle>
            <a:lvl1pPr>
              <a:lnSpc>
                <a:spcPts val="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6000">
                <a:latin typeface="Replica-Regular"/>
                <a:ea typeface="Replica-Regular"/>
                <a:cs typeface="Replica-Regular"/>
                <a:sym typeface="Replica-Regular"/>
              </a:defRPr>
            </a:lvl1pPr>
          </a:lstStyle>
          <a:p>
            <a:pPr algn="ctr"/>
            <a:r>
              <a:rPr lang="it-IT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STATISTICA: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9ABD2F8-00D4-3268-A72E-AD147322BC20}"/>
              </a:ext>
            </a:extLst>
          </p:cNvPr>
          <p:cNvSpPr/>
          <p:nvPr/>
        </p:nvSpPr>
        <p:spPr>
          <a:xfrm>
            <a:off x="0" y="0"/>
            <a:ext cx="4363124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download_de7be630678f813c_33277116-CB10-4923-8218-2F209E9F89D7.mp4">
            <a:hlinkClick r:id="" action="ppaction://media"/>
            <a:extLst>
              <a:ext uri="{FF2B5EF4-FFF2-40B4-BE49-F238E27FC236}">
                <a16:creationId xmlns:a16="http://schemas.microsoft.com/office/drawing/2014/main" id="{860C071B-CCB7-3936-592C-2708E47637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150444"/>
            <a:ext cx="1591310" cy="693269"/>
          </a:xfrm>
          <a:prstGeom prst="rect">
            <a:avLst/>
          </a:prstGeom>
        </p:spPr>
      </p:pic>
      <p:pic>
        <p:nvPicPr>
          <p:cNvPr id="11" name="Immagine 10" descr="Immagine che contiene narrativa, Personaggio immaginario, Eroe, Supereroe&#10;&#10;Il contenuto generato dall'IA potrebbe non essere corretto.">
            <a:extLst>
              <a:ext uri="{FF2B5EF4-FFF2-40B4-BE49-F238E27FC236}">
                <a16:creationId xmlns:a16="http://schemas.microsoft.com/office/drawing/2014/main" id="{EAB97664-904A-B16E-681E-EFC2CE3FF6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313"/>
            <a:ext cx="4363124" cy="378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245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92AC4-A83B-0B51-4249-6062A3509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0">
            <a:extLst>
              <a:ext uri="{FF2B5EF4-FFF2-40B4-BE49-F238E27FC236}">
                <a16:creationId xmlns:a16="http://schemas.microsoft.com/office/drawing/2014/main" id="{32D68FAD-F06A-6E43-0CE4-7B585B4A5EE3}"/>
              </a:ext>
            </a:extLst>
          </p:cNvPr>
          <p:cNvSpPr/>
          <p:nvPr/>
        </p:nvSpPr>
        <p:spPr>
          <a:xfrm>
            <a:off x="4488687" y="-402749"/>
            <a:ext cx="7376317" cy="112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80" tIns="25380" rIns="25380" bIns="25380" anchor="t">
            <a:spAutoFit/>
          </a:bodyPr>
          <a:lstStyle>
            <a:lvl1pPr>
              <a:lnSpc>
                <a:spcPts val="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6000">
                <a:latin typeface="Replica-Regular"/>
                <a:ea typeface="Replica-Regular"/>
                <a:cs typeface="Replica-Regular"/>
                <a:sym typeface="Replica-Regular"/>
              </a:defRPr>
            </a:lvl1pPr>
          </a:lstStyle>
          <a:p>
            <a:pPr algn="ctr"/>
            <a:r>
              <a:rPr lang="it-IT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Conclusioni:</a:t>
            </a:r>
            <a:endParaRPr sz="40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20FDFA-8FC4-BDE8-9E63-7AF1DF6F15B0}"/>
              </a:ext>
            </a:extLst>
          </p:cNvPr>
          <p:cNvSpPr txBox="1"/>
          <p:nvPr/>
        </p:nvSpPr>
        <p:spPr>
          <a:xfrm>
            <a:off x="4651761" y="3226660"/>
            <a:ext cx="7050168" cy="258532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endParaRPr lang="it-IT" sz="2200" dirty="0"/>
          </a:p>
          <a:p>
            <a:pPr algn="ctr"/>
            <a:r>
              <a:rPr lang="it-IT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Assenza di complicanze peri o post-operatorie</a:t>
            </a:r>
            <a:endParaRPr lang="it-IT" sz="2200" dirty="0"/>
          </a:p>
          <a:p>
            <a:endParaRPr lang="it-IT" sz="2200" dirty="0"/>
          </a:p>
          <a:p>
            <a:endParaRPr lang="it-IT" sz="2200" dirty="0"/>
          </a:p>
          <a:p>
            <a:endParaRPr lang="it-IT" sz="2200" dirty="0"/>
          </a:p>
          <a:p>
            <a:endParaRPr lang="it-IT" sz="2200" dirty="0"/>
          </a:p>
          <a:p>
            <a:pPr algn="ctr"/>
            <a:r>
              <a:rPr lang="it-IT" sz="33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SASI procedura veloce e sicura </a:t>
            </a:r>
            <a:endParaRPr lang="it-IT" sz="3300" b="1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  <a:sym typeface="Times New Roman"/>
            </a:endParaRPr>
          </a:p>
        </p:txBody>
      </p:sp>
      <p:pic>
        <p:nvPicPr>
          <p:cNvPr id="10" name="Immagine 9" descr="Immagine che contiene testo, Carattere, logo, biglietto da visita&#10;&#10;Il contenuto generato dall'IA potrebbe non essere corretto.">
            <a:extLst>
              <a:ext uri="{FF2B5EF4-FFF2-40B4-BE49-F238E27FC236}">
                <a16:creationId xmlns:a16="http://schemas.microsoft.com/office/drawing/2014/main" id="{4F8825F7-6524-BD36-FDE3-29DE48090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561" y="5781828"/>
            <a:ext cx="1350440" cy="1061884"/>
          </a:xfrm>
          <a:prstGeom prst="rect">
            <a:avLst/>
          </a:prstGeom>
        </p:spPr>
      </p:pic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B582BEF7-92BB-5B68-8C5C-E27E793E9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804429"/>
              </p:ext>
            </p:extLst>
          </p:nvPr>
        </p:nvGraphicFramePr>
        <p:xfrm>
          <a:off x="4189217" y="883920"/>
          <a:ext cx="7939251" cy="2270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6417">
                  <a:extLst>
                    <a:ext uri="{9D8B030D-6E8A-4147-A177-3AD203B41FA5}">
                      <a16:colId xmlns:a16="http://schemas.microsoft.com/office/drawing/2014/main" val="125317358"/>
                    </a:ext>
                  </a:extLst>
                </a:gridCol>
                <a:gridCol w="2646417">
                  <a:extLst>
                    <a:ext uri="{9D8B030D-6E8A-4147-A177-3AD203B41FA5}">
                      <a16:colId xmlns:a16="http://schemas.microsoft.com/office/drawing/2014/main" val="2835027736"/>
                    </a:ext>
                  </a:extLst>
                </a:gridCol>
                <a:gridCol w="2646417">
                  <a:extLst>
                    <a:ext uri="{9D8B030D-6E8A-4147-A177-3AD203B41FA5}">
                      <a16:colId xmlns:a16="http://schemas.microsoft.com/office/drawing/2014/main" val="4014005577"/>
                    </a:ext>
                  </a:extLst>
                </a:gridCol>
              </a:tblGrid>
              <a:tr h="150948">
                <a:tc>
                  <a:txBody>
                    <a:bodyPr/>
                    <a:lstStyle/>
                    <a:p>
                      <a:endParaRPr lang="it-IT" sz="9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90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90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84766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49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Mean operative Time (minutes)</a:t>
                      </a:r>
                    </a:p>
                    <a:p>
                      <a:endParaRPr lang="it-IT" sz="16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40,74±11,2</a:t>
                      </a:r>
                    </a:p>
                    <a:p>
                      <a:pPr algn="ctr"/>
                      <a:endParaRPr lang="it-IT" sz="16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73±16,6</a:t>
                      </a:r>
                    </a:p>
                    <a:p>
                      <a:pPr algn="ctr"/>
                      <a:endParaRPr lang="it-IT" sz="16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3145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49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>
                          <a:solidFill>
                            <a:schemeClr val="bg1"/>
                          </a:solidFill>
                        </a:rPr>
                        <a:t>Surgical</a:t>
                      </a:r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bg1"/>
                          </a:solidFill>
                        </a:rPr>
                        <a:t>complications</a:t>
                      </a:r>
                      <a:endParaRPr lang="it-IT" sz="1600" dirty="0">
                        <a:solidFill>
                          <a:schemeClr val="bg1"/>
                        </a:solidFill>
                      </a:endParaRPr>
                    </a:p>
                    <a:p>
                      <a:endParaRPr lang="it-IT" sz="16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none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none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29111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ctr" defTabSz="449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Mean post operative stay (Days)</a:t>
                      </a:r>
                    </a:p>
                    <a:p>
                      <a:endParaRPr lang="it-IT" sz="16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3±1</a:t>
                      </a:r>
                    </a:p>
                    <a:p>
                      <a:pPr algn="ctr"/>
                      <a:endParaRPr lang="it-IT" sz="16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3±2,5</a:t>
                      </a:r>
                    </a:p>
                    <a:p>
                      <a:pPr algn="ctr"/>
                      <a:endParaRPr lang="it-IT" sz="16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816509"/>
                  </a:ext>
                </a:extLst>
              </a:tr>
            </a:tbl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24C86352-B576-CA17-FF54-55C73F7FCBDE}"/>
              </a:ext>
            </a:extLst>
          </p:cNvPr>
          <p:cNvSpPr/>
          <p:nvPr/>
        </p:nvSpPr>
        <p:spPr>
          <a:xfrm>
            <a:off x="0" y="0"/>
            <a:ext cx="4033157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download_de7be630678f813c_33277116-CB10-4923-8218-2F209E9F89D7.mp4">
            <a:hlinkClick r:id="" action="ppaction://media"/>
            <a:extLst>
              <a:ext uri="{FF2B5EF4-FFF2-40B4-BE49-F238E27FC236}">
                <a16:creationId xmlns:a16="http://schemas.microsoft.com/office/drawing/2014/main" id="{B9A57555-903A-3193-CFBF-31893F37FB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164731"/>
            <a:ext cx="1591310" cy="693269"/>
          </a:xfrm>
          <a:prstGeom prst="rect">
            <a:avLst/>
          </a:prstGeom>
        </p:spPr>
      </p:pic>
      <p:sp>
        <p:nvSpPr>
          <p:cNvPr id="2" name="Freccia giù 1">
            <a:extLst>
              <a:ext uri="{FF2B5EF4-FFF2-40B4-BE49-F238E27FC236}">
                <a16:creationId xmlns:a16="http://schemas.microsoft.com/office/drawing/2014/main" id="{255BFAD7-95A2-60B0-DD2B-80CC6CA9DFF4}"/>
              </a:ext>
            </a:extLst>
          </p:cNvPr>
          <p:cNvSpPr/>
          <p:nvPr/>
        </p:nvSpPr>
        <p:spPr>
          <a:xfrm>
            <a:off x="7889631" y="4278923"/>
            <a:ext cx="574431" cy="83233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download_d7913cd11f06380f">
            <a:hlinkClick r:id="" action="ppaction://media"/>
            <a:extLst>
              <a:ext uri="{FF2B5EF4-FFF2-40B4-BE49-F238E27FC236}">
                <a16:creationId xmlns:a16="http://schemas.microsoft.com/office/drawing/2014/main" id="{1772A23B-8828-0187-30D6-2CA5B79F69F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65" y="727072"/>
            <a:ext cx="4029982" cy="457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1101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30EF0-3C55-953F-CDE6-9BCD8DA41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0">
            <a:extLst>
              <a:ext uri="{FF2B5EF4-FFF2-40B4-BE49-F238E27FC236}">
                <a16:creationId xmlns:a16="http://schemas.microsoft.com/office/drawing/2014/main" id="{759F175D-2224-B893-A567-9E15E3F63676}"/>
              </a:ext>
            </a:extLst>
          </p:cNvPr>
          <p:cNvSpPr/>
          <p:nvPr/>
        </p:nvSpPr>
        <p:spPr>
          <a:xfrm>
            <a:off x="4371974" y="-215177"/>
            <a:ext cx="7376317" cy="112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80" tIns="25380" rIns="25380" bIns="25380" anchor="t">
            <a:spAutoFit/>
          </a:bodyPr>
          <a:lstStyle>
            <a:lvl1pPr>
              <a:lnSpc>
                <a:spcPts val="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6000">
                <a:latin typeface="Replica-Regular"/>
                <a:ea typeface="Replica-Regular"/>
                <a:cs typeface="Replica-Regular"/>
                <a:sym typeface="Replica-Regular"/>
              </a:defRPr>
            </a:lvl1pPr>
          </a:lstStyle>
          <a:p>
            <a:pPr algn="ctr"/>
            <a:r>
              <a:rPr lang="it-IT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CONCLUSIONI:</a:t>
            </a:r>
            <a:endParaRPr sz="40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F42602F-AF40-0AEB-B44D-85F9D8A06DDD}"/>
              </a:ext>
            </a:extLst>
          </p:cNvPr>
          <p:cNvSpPr txBox="1"/>
          <p:nvPr/>
        </p:nvSpPr>
        <p:spPr>
          <a:xfrm>
            <a:off x="4259220" y="1193800"/>
            <a:ext cx="7627980" cy="521681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marL="0" indent="-283464" algn="ctr" rtl="0" eaLnBrk="1" latinLnBrk="0" hangingPunct="1">
              <a:buNone/>
            </a:pP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Il confronto tra SASI e RYGB dopo la Sleeve </a:t>
            </a:r>
            <a:r>
              <a:rPr lang="it-IT" sz="24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Gastrectomy</a:t>
            </a: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 mostra:</a:t>
            </a:r>
          </a:p>
          <a:p>
            <a:pPr marL="0" indent="-283464" algn="ctr" rtl="0" eaLnBrk="1" latinLnBrk="0" hangingPunct="1">
              <a:buNone/>
            </a:pPr>
            <a:endParaRPr lang="it-IT" sz="24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Entrambe efficaci nella riduzione di BMI e peso</a:t>
            </a:r>
            <a:endParaRPr lang="it-IT" sz="2400" dirty="0">
              <a:solidFill>
                <a:srgbClr val="215F9A"/>
              </a:solidFill>
              <a:effectLst/>
              <a:latin typeface="Aptos" panose="020B0004020202020204" pitchFamily="34" charset="0"/>
            </a:endParaRPr>
          </a:p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215F9A"/>
                </a:solidFill>
                <a:effectLst/>
                <a:latin typeface="Aptos" panose="020B0004020202020204" pitchFamily="34" charset="0"/>
              </a:rPr>
              <a:t>Significativo miglioramento metabolico e delle comorbidità.</a:t>
            </a:r>
          </a:p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endParaRPr lang="it-IT" sz="2400" b="1" dirty="0">
              <a:solidFill>
                <a:srgbClr val="215F9A"/>
              </a:solidFill>
              <a:latin typeface="Aptos" panose="020B0004020202020204" pitchFamily="34" charset="0"/>
            </a:endParaRPr>
          </a:p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endParaRPr lang="it-IT" sz="2400" b="1" dirty="0">
              <a:solidFill>
                <a:srgbClr val="215F9A"/>
              </a:solidFill>
              <a:effectLst/>
              <a:latin typeface="Aptos" panose="020B0004020202020204" pitchFamily="34" charset="0"/>
            </a:endParaRPr>
          </a:p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215F9A"/>
              </a:solidFill>
              <a:effectLst/>
              <a:latin typeface="Aptos" panose="020B0004020202020204" pitchFamily="34" charset="0"/>
            </a:endParaRPr>
          </a:p>
          <a:p>
            <a:pPr marL="0" indent="-283464" algn="ctr" rtl="0" eaLnBrk="1" latinLnBrk="0" hangingPunct="1">
              <a:buNone/>
            </a:pPr>
            <a:r>
              <a:rPr lang="it-IT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SASI potrebbe rappresentare un'alternativa chirurgica valida al RYGB</a:t>
            </a:r>
          </a:p>
          <a:p>
            <a:pPr marL="0" indent="-283464" algn="ctr" rtl="0" eaLnBrk="1" latinLnBrk="0" hangingPunct="1">
              <a:buNone/>
            </a:pPr>
            <a:endParaRPr lang="it-IT" sz="24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indent="-283464" algn="ctr" rtl="0" eaLnBrk="1" latinLnBrk="0" hangingPunct="1">
              <a:buNone/>
            </a:pP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Sono necessari studi con un follow-up </a:t>
            </a:r>
          </a:p>
          <a:p>
            <a:pPr marL="0" indent="-283464" algn="ctr" rtl="0" eaLnBrk="1" latinLnBrk="0" hangingPunct="1">
              <a:buNone/>
            </a:pP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più lungo per</a:t>
            </a:r>
            <a:endParaRPr lang="it-IT" sz="2000" dirty="0"/>
          </a:p>
        </p:txBody>
      </p:sp>
      <p:pic>
        <p:nvPicPr>
          <p:cNvPr id="10" name="Immagine 9" descr="Immagine che contiene testo, Carattere, logo, biglietto da visita&#10;&#10;Il contenuto generato dall'IA potrebbe non essere corretto.">
            <a:extLst>
              <a:ext uri="{FF2B5EF4-FFF2-40B4-BE49-F238E27FC236}">
                <a16:creationId xmlns:a16="http://schemas.microsoft.com/office/drawing/2014/main" id="{D4B850B6-1DFF-529D-4A2C-8DC2694206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561" y="5781828"/>
            <a:ext cx="1350440" cy="106188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27CEA4F-1D9E-3A90-7306-48580EE544EF}"/>
              </a:ext>
            </a:extLst>
          </p:cNvPr>
          <p:cNvSpPr/>
          <p:nvPr/>
        </p:nvSpPr>
        <p:spPr>
          <a:xfrm>
            <a:off x="0" y="0"/>
            <a:ext cx="4033157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download_6c8df7674417e778">
            <a:hlinkClick r:id="" action="ppaction://media"/>
            <a:extLst>
              <a:ext uri="{FF2B5EF4-FFF2-40B4-BE49-F238E27FC236}">
                <a16:creationId xmlns:a16="http://schemas.microsoft.com/office/drawing/2014/main" id="{71F19AE3-867A-95F2-AA80-45E4646B44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5" y="685800"/>
            <a:ext cx="4029982" cy="5096028"/>
          </a:xfrm>
          <a:prstGeom prst="rect">
            <a:avLst/>
          </a:prstGeom>
        </p:spPr>
      </p:pic>
      <p:pic>
        <p:nvPicPr>
          <p:cNvPr id="9" name="download_de7be630678f813c_33277116-CB10-4923-8218-2F209E9F89D7.mp4">
            <a:hlinkClick r:id="" action="ppaction://media"/>
            <a:extLst>
              <a:ext uri="{FF2B5EF4-FFF2-40B4-BE49-F238E27FC236}">
                <a16:creationId xmlns:a16="http://schemas.microsoft.com/office/drawing/2014/main" id="{48C6D619-FFEB-86E2-5589-FB68ACC2969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6164731"/>
            <a:ext cx="1591310" cy="693269"/>
          </a:xfrm>
          <a:prstGeom prst="rect">
            <a:avLst/>
          </a:prstGeom>
        </p:spPr>
      </p:pic>
      <p:sp>
        <p:nvSpPr>
          <p:cNvPr id="11" name="Freccia giù 10">
            <a:extLst>
              <a:ext uri="{FF2B5EF4-FFF2-40B4-BE49-F238E27FC236}">
                <a16:creationId xmlns:a16="http://schemas.microsoft.com/office/drawing/2014/main" id="{67B36AE1-0F56-DD1A-EDB4-063BB9334A56}"/>
              </a:ext>
            </a:extLst>
          </p:cNvPr>
          <p:cNvSpPr/>
          <p:nvPr/>
        </p:nvSpPr>
        <p:spPr>
          <a:xfrm>
            <a:off x="7642937" y="3429000"/>
            <a:ext cx="834390" cy="9715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77604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311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11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311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11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11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dirty="0"/>
              <a:t>Grazie per l’attenzione</a:t>
            </a:r>
          </a:p>
        </p:txBody>
      </p:sp>
      <p:pic>
        <p:nvPicPr>
          <p:cNvPr id="2" name="download_60968d7761e8aeb4">
            <a:hlinkClick r:id="" action="ppaction://media"/>
            <a:extLst>
              <a:ext uri="{FF2B5EF4-FFF2-40B4-BE49-F238E27FC236}">
                <a16:creationId xmlns:a16="http://schemas.microsoft.com/office/drawing/2014/main" id="{ECB08F85-B2AA-CE9D-6B8B-EBF02DA584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9525"/>
            <a:ext cx="4995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2000695" y="-345741"/>
            <a:ext cx="12092940" cy="1100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80" tIns="25380" rIns="25380" bIns="25380" anchor="t">
            <a:spAutoFit/>
          </a:bodyPr>
          <a:lstStyle>
            <a:lvl1pPr>
              <a:lnSpc>
                <a:spcPts val="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6000">
                <a:latin typeface="Replica-Regular"/>
                <a:ea typeface="Replica-Regular"/>
                <a:cs typeface="Replica-Regular"/>
                <a:sym typeface="Replica-Regular"/>
              </a:defRPr>
            </a:lvl1pPr>
          </a:lstStyle>
          <a:p>
            <a:pPr algn="ctr"/>
            <a:r>
              <a:rPr lang="it-IT" sz="3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  <a:endParaRPr sz="30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testo, Carattere, logo, biglietto da visita&#10;&#10;Il contenuto generato dall'IA potrebbe non essere corretto.">
            <a:extLst>
              <a:ext uri="{FF2B5EF4-FFF2-40B4-BE49-F238E27FC236}">
                <a16:creationId xmlns:a16="http://schemas.microsoft.com/office/drawing/2014/main" id="{130A528F-0EA4-C00C-C536-599974A95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560" y="6036251"/>
            <a:ext cx="1350440" cy="82174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938591F-6039-25CC-F692-58E7DC484EEB}"/>
              </a:ext>
            </a:extLst>
          </p:cNvPr>
          <p:cNvSpPr txBox="1"/>
          <p:nvPr/>
        </p:nvSpPr>
        <p:spPr>
          <a:xfrm>
            <a:off x="4555011" y="886346"/>
            <a:ext cx="7084142" cy="5216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marL="0" indent="-347472" algn="just" rtl="0" eaLnBrk="1" latinLnBrk="0" hangingPunct="1">
              <a:buNone/>
            </a:pP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Il 20-30% dei pazienti può sperimentare un recupero di peso post  sleeve </a:t>
            </a:r>
            <a:r>
              <a:rPr lang="it-IT" sz="24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gastrectomy</a:t>
            </a: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rendendo necessarie procedure di revisione.</a:t>
            </a:r>
          </a:p>
          <a:p>
            <a:pPr marL="0" indent="-347472" algn="just" rtl="0" eaLnBrk="1" latinLnBrk="0" hangingPunct="1">
              <a:buNone/>
            </a:pPr>
            <a:endParaRPr lang="it-IT" sz="24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indent="-347472" algn="just" rtl="0" eaLnBrk="1" latinLnBrk="0" hangingPunct="1">
              <a:buNone/>
            </a:pP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RYGB </a:t>
            </a:r>
            <a:r>
              <a:rPr lang="it-IT" sz="2400" dirty="0">
                <a:solidFill>
                  <a:srgbClr val="000000"/>
                </a:solidFill>
                <a:latin typeface="Aptos" panose="020B0004020202020204" pitchFamily="34" charset="0"/>
              </a:rPr>
              <a:t>rappresenta </a:t>
            </a: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la procedura di reintervento:</a:t>
            </a:r>
          </a:p>
          <a:p>
            <a:pPr marL="347472" indent="-347472" algn="just" rtl="0" eaLnBrk="1" latinLnBrk="0" hangingPunct="1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Aptos" panose="020B0004020202020204" pitchFamily="34" charset="0"/>
              </a:rPr>
              <a:t>P</a:t>
            </a: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iù comunemente utilizzato</a:t>
            </a:r>
          </a:p>
          <a:p>
            <a:pPr marL="347472" indent="-347472" algn="just" rtl="0" eaLnBrk="1" latinLnBrk="0" hangingPunct="1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Aptos" panose="020B0004020202020204" pitchFamily="34" charset="0"/>
              </a:rPr>
              <a:t>Gold standard </a:t>
            </a:r>
          </a:p>
          <a:p>
            <a:pPr algn="just" rtl="0" eaLnBrk="1" latinLnBrk="0" hangingPunct="1"/>
            <a:endParaRPr lang="it-IT" sz="24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indent="-347472" algn="just" rtl="0" eaLnBrk="1" latinLnBrk="0" hangingPunct="1">
              <a:buNone/>
            </a:pP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Single </a:t>
            </a:r>
            <a:r>
              <a:rPr lang="it-IT" sz="24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Anastomosis</a:t>
            </a: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Sleeve </a:t>
            </a:r>
            <a:r>
              <a:rPr lang="it-IT" sz="24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Ileal</a:t>
            </a: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Bypass (SASI) è recentemente stato proposto come opzione di reintervento per:</a:t>
            </a:r>
          </a:p>
          <a:p>
            <a:pPr marL="347472" indent="-347472" algn="just" rtl="0" eaLnBrk="1" latinLnBrk="0" hangingPunct="1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Bilanciamento favorevole tra meccanismi restrittivi e malassorbitivi</a:t>
            </a:r>
          </a:p>
          <a:p>
            <a:pPr marL="347472" indent="-347472" algn="just" rtl="0" eaLnBrk="1" latinLnBrk="0" hangingPunct="1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Semplicità tecnica</a:t>
            </a:r>
            <a:endParaRPr lang="it-IT" sz="2400" dirty="0">
              <a:solidFill>
                <a:srgbClr val="000000"/>
              </a:solidFill>
              <a:latin typeface="+mj-lt"/>
              <a:ea typeface="+mj-ea"/>
              <a:cs typeface="+mj-cs"/>
              <a:sym typeface="Times New Roman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069308B-AEA8-50BC-4281-945BCAC10F69}"/>
              </a:ext>
            </a:extLst>
          </p:cNvPr>
          <p:cNvSpPr/>
          <p:nvPr/>
        </p:nvSpPr>
        <p:spPr>
          <a:xfrm>
            <a:off x="-8862" y="0"/>
            <a:ext cx="4033157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temp_1761252244130_0">
            <a:hlinkClick r:id="" action="ppaction://media"/>
            <a:extLst>
              <a:ext uri="{FF2B5EF4-FFF2-40B4-BE49-F238E27FC236}">
                <a16:creationId xmlns:a16="http://schemas.microsoft.com/office/drawing/2014/main" id="{9EF5EB78-E4D5-715B-CC38-B74555C357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906" y="768337"/>
            <a:ext cx="4047202" cy="50024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CECA0E9-E012-0656-8AF8-BBF4954DCA9B}"/>
              </a:ext>
            </a:extLst>
          </p:cNvPr>
          <p:cNvSpPr/>
          <p:nvPr/>
        </p:nvSpPr>
        <p:spPr>
          <a:xfrm>
            <a:off x="3175790" y="937835"/>
            <a:ext cx="723867" cy="2272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6FC450A-F478-DB12-F9E5-1D23053DBD22}"/>
              </a:ext>
            </a:extLst>
          </p:cNvPr>
          <p:cNvSpPr/>
          <p:nvPr/>
        </p:nvSpPr>
        <p:spPr>
          <a:xfrm>
            <a:off x="844586" y="4443920"/>
            <a:ext cx="1163130" cy="43255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algn="ctr" defTabSz="224631" hangingPunct="0">
              <a:lnSpc>
                <a:spcPct val="93000"/>
              </a:lnSpc>
            </a:pPr>
            <a:r>
              <a:rPr lang="it-IT" sz="27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rPr>
              <a:t>RYGB</a:t>
            </a:r>
          </a:p>
        </p:txBody>
      </p:sp>
      <p:pic>
        <p:nvPicPr>
          <p:cNvPr id="13" name="download_de7be630678f813c_33277116-CB10-4923-8218-2F209E9F89D7.mp4">
            <a:hlinkClick r:id="" action="ppaction://media"/>
            <a:extLst>
              <a:ext uri="{FF2B5EF4-FFF2-40B4-BE49-F238E27FC236}">
                <a16:creationId xmlns:a16="http://schemas.microsoft.com/office/drawing/2014/main" id="{557D1EF4-928A-4B69-F7A0-E3C2393024F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6164731"/>
            <a:ext cx="1591310" cy="693269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4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42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42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D0D391-D9EC-2384-3E02-AE1D34510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6882" y="1164590"/>
            <a:ext cx="7835118" cy="5054600"/>
          </a:xfrm>
        </p:spPr>
        <p:txBody>
          <a:bodyPr>
            <a:normAutofit/>
          </a:bodyPr>
          <a:lstStyle/>
          <a:p>
            <a:pPr marL="0" indent="0" algn="just" rtl="0" eaLnBrk="1" latinLnBrk="0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it-IT" sz="27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Per confrontare SASI e RYGB come procedure di re-intervento dopo SG abbiamo valutato:</a:t>
            </a:r>
          </a:p>
          <a:p>
            <a:pPr marL="347472" indent="-347472" algn="just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7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Efficacia</a:t>
            </a:r>
          </a:p>
          <a:p>
            <a:pPr marL="347472" indent="-347472" algn="just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7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Profilo di sicurezza</a:t>
            </a:r>
          </a:p>
          <a:p>
            <a:pPr marL="347472" indent="-347472" algn="just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7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Implicazioni cliniche</a:t>
            </a:r>
          </a:p>
          <a:p>
            <a:pPr algn="just" rtl="0" eaLnBrk="1" latinLnBrk="0" hangingPunct="1">
              <a:lnSpc>
                <a:spcPct val="90000"/>
              </a:lnSpc>
              <a:spcBef>
                <a:spcPts val="1000"/>
              </a:spcBef>
            </a:pPr>
            <a:endParaRPr lang="it-IT" sz="27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indent="0" algn="just" rtl="0" eaLnBrk="1" latinLnBrk="0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it-IT" sz="27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Per guidare la decisione terapeutica personalizzata.</a:t>
            </a:r>
            <a:endParaRPr lang="it-IT" dirty="0"/>
          </a:p>
        </p:txBody>
      </p:sp>
      <p:sp>
        <p:nvSpPr>
          <p:cNvPr id="6" name="Shape 30">
            <a:extLst>
              <a:ext uri="{FF2B5EF4-FFF2-40B4-BE49-F238E27FC236}">
                <a16:creationId xmlns:a16="http://schemas.microsoft.com/office/drawing/2014/main" id="{9257E71E-380D-AEA1-0473-95C328DC8682}"/>
              </a:ext>
            </a:extLst>
          </p:cNvPr>
          <p:cNvSpPr/>
          <p:nvPr/>
        </p:nvSpPr>
        <p:spPr>
          <a:xfrm>
            <a:off x="4586282" y="-236483"/>
            <a:ext cx="7376317" cy="112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80" tIns="25380" rIns="25380" bIns="25380" anchor="t">
            <a:spAutoFit/>
          </a:bodyPr>
          <a:lstStyle>
            <a:lvl1pPr>
              <a:lnSpc>
                <a:spcPts val="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6000">
                <a:latin typeface="Replica-Regular"/>
                <a:ea typeface="Replica-Regular"/>
                <a:cs typeface="Replica-Regular"/>
                <a:sym typeface="Replica-Regular"/>
              </a:defRPr>
            </a:lvl1pPr>
          </a:lstStyle>
          <a:p>
            <a:pPr algn="ctr"/>
            <a:r>
              <a:rPr lang="it-IT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OBBIETTIVO</a:t>
            </a:r>
            <a:endParaRPr sz="40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 descr="Immagine che contiene testo, Carattere, logo, biglietto da visita&#10;&#10;Il contenuto generato dall'IA potrebbe non essere corretto.">
            <a:extLst>
              <a:ext uri="{FF2B5EF4-FFF2-40B4-BE49-F238E27FC236}">
                <a16:creationId xmlns:a16="http://schemas.microsoft.com/office/drawing/2014/main" id="{563EB864-06A0-2944-5E0A-FE7B61699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292" y="6036251"/>
            <a:ext cx="1350440" cy="82174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794F179-0F22-3A23-2408-38FB18AF3DD1}"/>
              </a:ext>
            </a:extLst>
          </p:cNvPr>
          <p:cNvSpPr/>
          <p:nvPr/>
        </p:nvSpPr>
        <p:spPr>
          <a:xfrm>
            <a:off x="0" y="0"/>
            <a:ext cx="4033157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Immagine che contiene mammifero, primate, scimmia, aria aperta&#10;&#10;Il contenuto generato dall'IA potrebbe non essere corretto.">
            <a:extLst>
              <a:ext uri="{FF2B5EF4-FFF2-40B4-BE49-F238E27FC236}">
                <a16:creationId xmlns:a16="http://schemas.microsoft.com/office/drawing/2014/main" id="{DC6E19EE-1B08-FAFA-3B3A-F0EFFC0DAD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431"/>
            <a:ext cx="4033157" cy="4947737"/>
          </a:xfrm>
          <a:prstGeom prst="rect">
            <a:avLst/>
          </a:prstGeom>
        </p:spPr>
      </p:pic>
      <p:pic>
        <p:nvPicPr>
          <p:cNvPr id="11" name="download_de7be630678f813c_33277116-CB10-4923-8218-2F209E9F89D7.mp4">
            <a:hlinkClick r:id="" action="ppaction://media"/>
            <a:extLst>
              <a:ext uri="{FF2B5EF4-FFF2-40B4-BE49-F238E27FC236}">
                <a16:creationId xmlns:a16="http://schemas.microsoft.com/office/drawing/2014/main" id="{30390AE8-40B9-5947-3254-3DDDCAA16F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164731"/>
            <a:ext cx="1591310" cy="6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F5AEE-D8FC-1B25-21C3-48E946E71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31">
            <a:extLst>
              <a:ext uri="{FF2B5EF4-FFF2-40B4-BE49-F238E27FC236}">
                <a16:creationId xmlns:a16="http://schemas.microsoft.com/office/drawing/2014/main" id="{AEB31CFA-80DE-CFAA-B3DB-261203D1F049}"/>
              </a:ext>
            </a:extLst>
          </p:cNvPr>
          <p:cNvSpPr/>
          <p:nvPr/>
        </p:nvSpPr>
        <p:spPr>
          <a:xfrm>
            <a:off x="4530034" y="3247241"/>
            <a:ext cx="7020616" cy="36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80" tIns="25380" rIns="25380" bIns="25380" anchor="ctr">
            <a:spAutoFit/>
          </a:bodyPr>
          <a:lstStyle/>
          <a:p>
            <a:pPr>
              <a:lnSpc>
                <a:spcPct val="110000"/>
              </a:lnSpc>
              <a:tabLst>
                <a:tab pos="361950" algn="l"/>
                <a:tab pos="723900" algn="l"/>
                <a:tab pos="1085850" algn="l"/>
                <a:tab pos="1447800" algn="l"/>
                <a:tab pos="1809750" algn="l"/>
                <a:tab pos="2171700" algn="l"/>
                <a:tab pos="2533650" algn="l"/>
                <a:tab pos="2895600" algn="l"/>
                <a:tab pos="3257550" algn="l"/>
                <a:tab pos="3619500" algn="l"/>
                <a:tab pos="3981450" algn="l"/>
                <a:tab pos="4343400" algn="l"/>
              </a:tabLst>
              <a:defRPr sz="2500">
                <a:latin typeface="Replica-Regular"/>
                <a:ea typeface="Replica-Regular"/>
                <a:cs typeface="Replica-Regular"/>
                <a:sym typeface="Replica-Regular"/>
              </a:defRPr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0">
            <a:extLst>
              <a:ext uri="{FF2B5EF4-FFF2-40B4-BE49-F238E27FC236}">
                <a16:creationId xmlns:a16="http://schemas.microsoft.com/office/drawing/2014/main" id="{46218E89-F851-85AB-204E-2AC6FA60268D}"/>
              </a:ext>
            </a:extLst>
          </p:cNvPr>
          <p:cNvSpPr/>
          <p:nvPr/>
        </p:nvSpPr>
        <p:spPr>
          <a:xfrm>
            <a:off x="4530034" y="-232722"/>
            <a:ext cx="7376317" cy="112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80" tIns="25380" rIns="25380" bIns="25380" anchor="t">
            <a:spAutoFit/>
          </a:bodyPr>
          <a:lstStyle>
            <a:lvl1pPr>
              <a:lnSpc>
                <a:spcPts val="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6000">
                <a:latin typeface="Replica-Regular"/>
                <a:ea typeface="Replica-Regular"/>
                <a:cs typeface="Replica-Regular"/>
                <a:sym typeface="Replica-Regular"/>
              </a:defRPr>
            </a:lvl1pPr>
          </a:lstStyle>
          <a:p>
            <a:pPr algn="ctr"/>
            <a:r>
              <a:rPr lang="it-IT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MATERIALI: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686925-9DC5-86A1-9760-BD192785A33D}"/>
              </a:ext>
            </a:extLst>
          </p:cNvPr>
          <p:cNvSpPr txBox="1"/>
          <p:nvPr/>
        </p:nvSpPr>
        <p:spPr>
          <a:xfrm>
            <a:off x="370850" y="1367170"/>
            <a:ext cx="2959100" cy="1191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algn="ctr" defTabSz="224631" hangingPunct="0">
              <a:lnSpc>
                <a:spcPct val="93000"/>
              </a:lnSpc>
            </a:pPr>
            <a:r>
              <a:rPr lang="it-IT" sz="4000" b="1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imes New Roman"/>
              </a:rPr>
              <a:t>INCLUSION CRITERIA: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28C10C0-297F-E87B-BAF8-D6E92AC437CB}"/>
              </a:ext>
            </a:extLst>
          </p:cNvPr>
          <p:cNvSpPr txBox="1"/>
          <p:nvPr/>
        </p:nvSpPr>
        <p:spPr>
          <a:xfrm>
            <a:off x="4390034" y="871665"/>
            <a:ext cx="7537622" cy="5216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marL="0" indent="-429768" algn="ctr" rtl="0" eaLnBrk="1" latinLnBrk="0" hangingPunct="1">
              <a:lnSpc>
                <a:spcPct val="200000"/>
              </a:lnSpc>
              <a:buNone/>
            </a:pP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Studio retrospettivo che include:</a:t>
            </a:r>
          </a:p>
          <a:p>
            <a:pPr marL="429768" indent="-429768" algn="l" rtl="0" eaLnBrk="1" latinLnBrk="0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Pazienti di età compresa tra 18 e 65 anni di entrambi i sessi</a:t>
            </a:r>
          </a:p>
          <a:p>
            <a:pPr marL="429768" indent="-429768" algn="l" rtl="0" eaLnBrk="1" latinLnBrk="0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SASI o RYGB tra il 2023 e il 2024.</a:t>
            </a:r>
          </a:p>
          <a:p>
            <a:pPr marL="429768" indent="-429768" algn="l" rtl="0" eaLnBrk="1" latinLnBrk="0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Recupero di peso/GERD</a:t>
            </a:r>
          </a:p>
          <a:p>
            <a:pPr marL="0" indent="-429768" algn="ctr" rtl="0" eaLnBrk="1" latinLnBrk="0" hangingPunct="1">
              <a:lnSpc>
                <a:spcPct val="200000"/>
              </a:lnSpc>
              <a:buNone/>
            </a:pPr>
            <a:r>
              <a:rPr lang="it-IT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Tutti i pazienti sono stati informati della natura ancora sperimentale della tecnica SASI</a:t>
            </a:r>
            <a:endParaRPr lang="it-IT" sz="2400" b="1" dirty="0">
              <a:solidFill>
                <a:schemeClr val="tx2">
                  <a:lumMod val="75000"/>
                  <a:lumOff val="25000"/>
                </a:schemeClr>
              </a:solidFill>
              <a:ea typeface="Aptos" panose="020B0004020202020204" pitchFamily="34" charset="0"/>
            </a:endParaRPr>
          </a:p>
        </p:txBody>
      </p:sp>
      <p:pic>
        <p:nvPicPr>
          <p:cNvPr id="7" name="Immagine 6" descr="Immagine che contiene testo, Carattere, logo, biglietto da visita&#10;&#10;Il contenuto generato dall'IA potrebbe non essere corretto.">
            <a:extLst>
              <a:ext uri="{FF2B5EF4-FFF2-40B4-BE49-F238E27FC236}">
                <a16:creationId xmlns:a16="http://schemas.microsoft.com/office/drawing/2014/main" id="{FF001CF6-94E8-1106-5026-02A15E21A1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561" y="5993027"/>
            <a:ext cx="1350440" cy="85068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A717EF75-DE48-AED4-69E2-2AE263670E9B}"/>
              </a:ext>
            </a:extLst>
          </p:cNvPr>
          <p:cNvSpPr/>
          <p:nvPr/>
        </p:nvSpPr>
        <p:spPr>
          <a:xfrm>
            <a:off x="0" y="0"/>
            <a:ext cx="4033157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download_a72219e8988756f3">
            <a:hlinkClick r:id="" action="ppaction://media"/>
            <a:extLst>
              <a:ext uri="{FF2B5EF4-FFF2-40B4-BE49-F238E27FC236}">
                <a16:creationId xmlns:a16="http://schemas.microsoft.com/office/drawing/2014/main" id="{D87A8CA7-881C-DBE8-2337-CFD23403E5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4" y="897099"/>
            <a:ext cx="4033157" cy="4955203"/>
          </a:xfrm>
          <a:prstGeom prst="rect">
            <a:avLst/>
          </a:prstGeom>
        </p:spPr>
      </p:pic>
      <p:pic>
        <p:nvPicPr>
          <p:cNvPr id="13" name="download_de7be630678f813c_33277116-CB10-4923-8218-2F209E9F89D7.mp4">
            <a:hlinkClick r:id="" action="ppaction://media"/>
            <a:extLst>
              <a:ext uri="{FF2B5EF4-FFF2-40B4-BE49-F238E27FC236}">
                <a16:creationId xmlns:a16="http://schemas.microsoft.com/office/drawing/2014/main" id="{263CA8FD-CF12-E151-9104-DB3C3F36DF2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6164731"/>
            <a:ext cx="1591310" cy="6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2952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137F18-A856-96F2-E18E-8AE9372D0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4333" y="770780"/>
            <a:ext cx="8158843" cy="577364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it-IT" dirty="0"/>
              <a:t>I parametri analizzati includevano: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dirty="0"/>
              <a:t>Peso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dirty="0"/>
              <a:t>BMI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dirty="0"/>
              <a:t>%EWL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dirty="0"/>
              <a:t>%TWL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dirty="0"/>
              <a:t>Remissione di:</a:t>
            </a:r>
          </a:p>
          <a:p>
            <a:pPr algn="l">
              <a:buFont typeface="+mj-lt"/>
              <a:buAutoNum type="arabicPeriod"/>
            </a:pPr>
            <a:r>
              <a:rPr lang="it-IT" dirty="0"/>
              <a:t>Diabete di tipo 2</a:t>
            </a:r>
          </a:p>
          <a:p>
            <a:pPr algn="l">
              <a:buFont typeface="+mj-lt"/>
              <a:buAutoNum type="arabicPeriod"/>
            </a:pPr>
            <a:r>
              <a:rPr lang="it-IT" dirty="0"/>
              <a:t>Ipertensione</a:t>
            </a:r>
          </a:p>
          <a:p>
            <a:pPr algn="l">
              <a:buFont typeface="+mj-lt"/>
              <a:buAutoNum type="arabicPeriod"/>
            </a:pPr>
            <a:r>
              <a:rPr lang="it-IT" dirty="0"/>
              <a:t>OSAS</a:t>
            </a:r>
          </a:p>
          <a:p>
            <a:pPr algn="l">
              <a:buFont typeface="+mj-lt"/>
              <a:buAutoNum type="arabicPeriod"/>
            </a:pPr>
            <a:r>
              <a:rPr lang="it-IT" dirty="0"/>
              <a:t>GERD</a:t>
            </a:r>
          </a:p>
          <a:p>
            <a:pPr algn="l"/>
            <a:endParaRPr lang="it-IT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it-IT" dirty="0"/>
              <a:t>Complicanze chirurgiche (secondo la classificazione di </a:t>
            </a:r>
            <a:r>
              <a:rPr lang="it-IT" dirty="0" err="1"/>
              <a:t>Clavien</a:t>
            </a:r>
            <a:r>
              <a:rPr lang="it-IT" dirty="0"/>
              <a:t>-Dindo)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dirty="0"/>
              <a:t>Esiti nutrizionali.</a:t>
            </a:r>
          </a:p>
          <a:p>
            <a:pPr algn="l"/>
            <a:endParaRPr lang="it-IT" dirty="0"/>
          </a:p>
          <a:p>
            <a:pPr>
              <a:buNone/>
            </a:pPr>
            <a:r>
              <a:rPr lang="it-IT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Follow-up sono a 1, 6 e 12 mesi dopo l'intervento. I parametri nutrizionali sono stati analizzati a 12 mesi.</a:t>
            </a:r>
            <a:endParaRPr lang="it-IT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magine 4" descr="Immagine che contiene testo, Carattere, logo, biglietto da visita&#10;&#10;Il contenuto generato dall'IA potrebbe non essere corretto.">
            <a:extLst>
              <a:ext uri="{FF2B5EF4-FFF2-40B4-BE49-F238E27FC236}">
                <a16:creationId xmlns:a16="http://schemas.microsoft.com/office/drawing/2014/main" id="{44EBA3F2-E95B-6982-040F-E766A3D56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560" y="6412230"/>
            <a:ext cx="1350440" cy="457466"/>
          </a:xfrm>
          <a:prstGeom prst="rect">
            <a:avLst/>
          </a:prstGeom>
        </p:spPr>
      </p:pic>
      <p:sp>
        <p:nvSpPr>
          <p:cNvPr id="9" name="Shape 30">
            <a:extLst>
              <a:ext uri="{FF2B5EF4-FFF2-40B4-BE49-F238E27FC236}">
                <a16:creationId xmlns:a16="http://schemas.microsoft.com/office/drawing/2014/main" id="{104C0C86-3FF4-A8BD-001D-3BD5809A33A7}"/>
              </a:ext>
            </a:extLst>
          </p:cNvPr>
          <p:cNvSpPr/>
          <p:nvPr/>
        </p:nvSpPr>
        <p:spPr>
          <a:xfrm>
            <a:off x="4386660" y="-422390"/>
            <a:ext cx="7376317" cy="112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80" tIns="25380" rIns="25380" bIns="25380" anchor="t">
            <a:spAutoFit/>
          </a:bodyPr>
          <a:lstStyle>
            <a:lvl1pPr>
              <a:lnSpc>
                <a:spcPts val="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6000">
                <a:latin typeface="Replica-Regular"/>
                <a:ea typeface="Replica-Regular"/>
                <a:cs typeface="Replica-Regular"/>
                <a:sym typeface="Replica-Regular"/>
              </a:defRPr>
            </a:lvl1pPr>
          </a:lstStyle>
          <a:p>
            <a:pPr algn="ctr"/>
            <a:r>
              <a:rPr lang="it-IT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METODI: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E9A9973-6260-8024-42CB-878B6645B5AC}"/>
              </a:ext>
            </a:extLst>
          </p:cNvPr>
          <p:cNvSpPr/>
          <p:nvPr/>
        </p:nvSpPr>
        <p:spPr>
          <a:xfrm>
            <a:off x="0" y="0"/>
            <a:ext cx="4033157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Immagine che contiene schizzo, Line art, disegno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05AE8383-0AEA-C700-17E6-09C9E29DE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0210"/>
            <a:ext cx="4033157" cy="3237580"/>
          </a:xfrm>
          <a:prstGeom prst="rect">
            <a:avLst/>
          </a:prstGeom>
        </p:spPr>
      </p:pic>
      <p:pic>
        <p:nvPicPr>
          <p:cNvPr id="11" name="download_de7be630678f813c_33277116-CB10-4923-8218-2F209E9F89D7.mp4">
            <a:hlinkClick r:id="" action="ppaction://media"/>
            <a:extLst>
              <a:ext uri="{FF2B5EF4-FFF2-40B4-BE49-F238E27FC236}">
                <a16:creationId xmlns:a16="http://schemas.microsoft.com/office/drawing/2014/main" id="{010383BC-04A3-FCB7-2C60-F3B202A026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164731"/>
            <a:ext cx="1591310" cy="6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17F26-A4A5-F430-84C0-D64FE5797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Carattere, logo, biglietto da visita&#10;&#10;Il contenuto generato dall'IA potrebbe non essere corretto.">
            <a:extLst>
              <a:ext uri="{FF2B5EF4-FFF2-40B4-BE49-F238E27FC236}">
                <a16:creationId xmlns:a16="http://schemas.microsoft.com/office/drawing/2014/main" id="{DFE9F9E0-0351-B56E-89BA-FA636EB7B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560" y="6412230"/>
            <a:ext cx="1350440" cy="457466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DAAD991-89AF-23F9-A7A8-1F16CA37DFBD}"/>
              </a:ext>
            </a:extLst>
          </p:cNvPr>
          <p:cNvSpPr/>
          <p:nvPr/>
        </p:nvSpPr>
        <p:spPr>
          <a:xfrm>
            <a:off x="0" y="0"/>
            <a:ext cx="4033157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download_de7be630678f813c_33277116-CB10-4923-8218-2F209E9F89D7.mp4">
            <a:hlinkClick r:id="" action="ppaction://media"/>
            <a:extLst>
              <a:ext uri="{FF2B5EF4-FFF2-40B4-BE49-F238E27FC236}">
                <a16:creationId xmlns:a16="http://schemas.microsoft.com/office/drawing/2014/main" id="{63BE692C-C46E-C824-B08A-DA65A19319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164731"/>
            <a:ext cx="1591310" cy="693269"/>
          </a:xfrm>
          <a:prstGeom prst="rect">
            <a:avLst/>
          </a:prstGeom>
        </p:spPr>
      </p:pic>
      <p:pic>
        <p:nvPicPr>
          <p:cNvPr id="4" name="Immagine 3" descr="Immagine che contiene testo, schermata, stomaco&#10;&#10;Il contenuto generato dall'IA potrebbe non essere corretto.">
            <a:extLst>
              <a:ext uri="{FF2B5EF4-FFF2-40B4-BE49-F238E27FC236}">
                <a16:creationId xmlns:a16="http://schemas.microsoft.com/office/drawing/2014/main" id="{3D9B8B22-3821-7DBD-F45D-FB48EEF02C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12" y="121024"/>
            <a:ext cx="5809129" cy="6185647"/>
          </a:xfrm>
          <a:prstGeom prst="rect">
            <a:avLst/>
          </a:prstGeom>
        </p:spPr>
      </p:pic>
      <p:sp>
        <p:nvSpPr>
          <p:cNvPr id="6" name="Shape 30">
            <a:extLst>
              <a:ext uri="{FF2B5EF4-FFF2-40B4-BE49-F238E27FC236}">
                <a16:creationId xmlns:a16="http://schemas.microsoft.com/office/drawing/2014/main" id="{5C73BB08-F35C-EB01-B71F-43C71A071567}"/>
              </a:ext>
            </a:extLst>
          </p:cNvPr>
          <p:cNvSpPr/>
          <p:nvPr/>
        </p:nvSpPr>
        <p:spPr>
          <a:xfrm>
            <a:off x="0" y="1582711"/>
            <a:ext cx="4316506" cy="2412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80" tIns="25380" rIns="25380" bIns="25380" anchor="t">
            <a:spAutoFit/>
          </a:bodyPr>
          <a:lstStyle>
            <a:lvl1pPr>
              <a:lnSpc>
                <a:spcPts val="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6000">
                <a:latin typeface="Replica-Regular"/>
                <a:ea typeface="Replica-Regular"/>
                <a:cs typeface="Replica-Regular"/>
                <a:sym typeface="Replica-Regular"/>
              </a:defRPr>
            </a:lvl1pPr>
          </a:lstStyle>
          <a:p>
            <a:pPr algn="ctr"/>
            <a:r>
              <a:rPr lang="it-IT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Tecnica chirurgica:</a:t>
            </a:r>
          </a:p>
        </p:txBody>
      </p:sp>
    </p:spTree>
    <p:extLst>
      <p:ext uri="{BB962C8B-B14F-4D97-AF65-F5344CB8AC3E}">
        <p14:creationId xmlns:p14="http://schemas.microsoft.com/office/powerpoint/2010/main" val="171716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F104F-826A-3A6D-6F94-B6281E63B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B596E7-531F-4111-851C-1C10C85EED04}"/>
              </a:ext>
            </a:extLst>
          </p:cNvPr>
          <p:cNvSpPr txBox="1"/>
          <p:nvPr/>
        </p:nvSpPr>
        <p:spPr>
          <a:xfrm>
            <a:off x="638881" y="670218"/>
            <a:ext cx="10909640" cy="10658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45720" tIns="22860" rIns="45720" bIns="22860" numCol="1" spcCol="3810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6100" b="1" dirty="0">
                <a:solidFill>
                  <a:schemeClr val="tx2">
                    <a:lumMod val="75000"/>
                    <a:lumOff val="25000"/>
                  </a:schemeClr>
                </a:solidFill>
                <a:sym typeface="Times New Roman"/>
              </a:rPr>
              <a:t>INTERVENTO CHIRURGICO:</a:t>
            </a:r>
            <a:r>
              <a:rPr lang="en-US" sz="6100" b="1" dirty="0">
                <a:solidFill>
                  <a:srgbClr val="FF0000"/>
                </a:solidFill>
                <a:sym typeface="Times New Roman"/>
              </a:rPr>
              <a:t> </a:t>
            </a:r>
          </a:p>
        </p:txBody>
      </p:sp>
      <p:pic>
        <p:nvPicPr>
          <p:cNvPr id="4" name="SASI - SD 480p" descr="Immagine che contiene interno&#10;&#10;Il contenuto generato dall'IA potrebbe non essere corretto.">
            <a:hlinkClick r:id="" action="ppaction://media"/>
            <a:extLst>
              <a:ext uri="{FF2B5EF4-FFF2-40B4-BE49-F238E27FC236}">
                <a16:creationId xmlns:a16="http://schemas.microsoft.com/office/drawing/2014/main" id="{8012CAFA-BC3F-119F-BEA0-0CCD66F996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758" y="2039832"/>
            <a:ext cx="5684108" cy="3749085"/>
          </a:xfrm>
          <a:prstGeom prst="rect">
            <a:avLst/>
          </a:prstGeom>
        </p:spPr>
      </p:pic>
      <p:pic>
        <p:nvPicPr>
          <p:cNvPr id="8" name="copy_15DDB4B4-883A-4AEB-AC2E-F534764E9E62_0BA31D67-9630-4170-8FF9-7CA8FEB23A36.mp4" descr="Immagine che contiene cibo, interno, giallo&#10;&#10;Il contenuto generato dall'IA potrebbe non essere corretto.">
            <a:hlinkClick r:id="" action="ppaction://media"/>
            <a:extLst>
              <a:ext uri="{FF2B5EF4-FFF2-40B4-BE49-F238E27FC236}">
                <a16:creationId xmlns:a16="http://schemas.microsoft.com/office/drawing/2014/main" id="{8C826FFC-68EE-5199-C5B7-F867665565C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0735" y="2039832"/>
            <a:ext cx="5872508" cy="3749084"/>
          </a:xfrm>
          <a:prstGeom prst="rect">
            <a:avLst/>
          </a:prstGeom>
        </p:spPr>
      </p:pic>
      <p:pic>
        <p:nvPicPr>
          <p:cNvPr id="7" name="Immagine 6" descr="Immagine che contiene testo, Carattere, logo, biglietto da visita&#10;&#10;Il contenuto generato dall'IA potrebbe non essere corretto.">
            <a:extLst>
              <a:ext uri="{FF2B5EF4-FFF2-40B4-BE49-F238E27FC236}">
                <a16:creationId xmlns:a16="http://schemas.microsoft.com/office/drawing/2014/main" id="{4B3196A2-A565-0E06-819E-5D7F5919A1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561" y="5781828"/>
            <a:ext cx="1350440" cy="1061884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CEFD8D9-39EE-DE6E-DA9F-1DCAF8C02C18}"/>
              </a:ext>
            </a:extLst>
          </p:cNvPr>
          <p:cNvSpPr/>
          <p:nvPr/>
        </p:nvSpPr>
        <p:spPr>
          <a:xfrm>
            <a:off x="3286898" y="1644656"/>
            <a:ext cx="5684108" cy="174984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defTabSz="224631" hangingPunct="0">
              <a:lnSpc>
                <a:spcPct val="93000"/>
              </a:lnSpc>
            </a:pPr>
            <a:endParaRPr lang="it-IT" sz="900" dirty="0">
              <a:solidFill>
                <a:srgbClr val="000000"/>
              </a:solidFill>
              <a:latin typeface="+mj-lt"/>
              <a:ea typeface="+mj-ea"/>
              <a:cs typeface="+mj-cs"/>
              <a:sym typeface="Times New Roman"/>
            </a:endParaRPr>
          </a:p>
        </p:txBody>
      </p:sp>
      <p:pic>
        <p:nvPicPr>
          <p:cNvPr id="2" name="download_de7be630678f813c_33277116-CB10-4923-8218-2F209E9F89D7.mp4">
            <a:hlinkClick r:id="" action="ppaction://media"/>
            <a:extLst>
              <a:ext uri="{FF2B5EF4-FFF2-40B4-BE49-F238E27FC236}">
                <a16:creationId xmlns:a16="http://schemas.microsoft.com/office/drawing/2014/main" id="{3A0916D5-6EF4-11ED-C4E0-40B46E76968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6164731"/>
            <a:ext cx="1591310" cy="6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9738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C151D-46F5-12F4-F582-F7ECBEB5A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06B321-8E6A-D1DD-1424-488F62648E8B}"/>
              </a:ext>
            </a:extLst>
          </p:cNvPr>
          <p:cNvSpPr txBox="1"/>
          <p:nvPr/>
        </p:nvSpPr>
        <p:spPr>
          <a:xfrm>
            <a:off x="638881" y="670218"/>
            <a:ext cx="10909640" cy="10658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45720" tIns="22860" rIns="45720" bIns="22860" numCol="1" spcCol="3810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6100" b="1" dirty="0">
                <a:solidFill>
                  <a:schemeClr val="tx2">
                    <a:lumMod val="75000"/>
                    <a:lumOff val="25000"/>
                  </a:schemeClr>
                </a:solidFill>
                <a:sym typeface="Times New Roman"/>
              </a:rPr>
              <a:t>INTERVENTO CHIRURGICO: </a:t>
            </a:r>
          </a:p>
        </p:txBody>
      </p:sp>
      <p:pic>
        <p:nvPicPr>
          <p:cNvPr id="7" name="Immagine 6" descr="Immagine che contiene testo, Carattere, logo, biglietto da visita&#10;&#10;Il contenuto generato dall'IA potrebbe non essere corretto.">
            <a:extLst>
              <a:ext uri="{FF2B5EF4-FFF2-40B4-BE49-F238E27FC236}">
                <a16:creationId xmlns:a16="http://schemas.microsoft.com/office/drawing/2014/main" id="{B612CDA6-2B08-22C8-27DE-BF4E27CC8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561" y="5781828"/>
            <a:ext cx="1350440" cy="1061884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97025AAE-1671-E19F-351A-E60E61B257AD}"/>
              </a:ext>
            </a:extLst>
          </p:cNvPr>
          <p:cNvSpPr/>
          <p:nvPr/>
        </p:nvSpPr>
        <p:spPr>
          <a:xfrm>
            <a:off x="3286898" y="1644656"/>
            <a:ext cx="5684108" cy="174984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defTabSz="224631" hangingPunct="0">
              <a:lnSpc>
                <a:spcPct val="93000"/>
              </a:lnSpc>
            </a:pPr>
            <a:endParaRPr lang="it-IT" sz="900">
              <a:solidFill>
                <a:srgbClr val="000000"/>
              </a:solidFill>
              <a:latin typeface="+mj-lt"/>
              <a:ea typeface="+mj-ea"/>
              <a:cs typeface="+mj-cs"/>
              <a:sym typeface="Times New Roman"/>
            </a:endParaRPr>
          </a:p>
        </p:txBody>
      </p:sp>
      <p:pic>
        <p:nvPicPr>
          <p:cNvPr id="2" name="copy_23BA44B1-30B3-4268-A2D2-43D3C2C347FC_3E924602-3CF2-419C-B321-A78DC142E1AB.mp4" descr="Immagine che contiene cibo, interno&#10;&#10;Il contenuto generato dall'IA potrebbe non essere corretto.">
            <a:hlinkClick r:id="" action="ppaction://media"/>
            <a:extLst>
              <a:ext uri="{FF2B5EF4-FFF2-40B4-BE49-F238E27FC236}">
                <a16:creationId xmlns:a16="http://schemas.microsoft.com/office/drawing/2014/main" id="{7DA681B5-742D-BB66-BCDA-941D241FAB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043" y="2124141"/>
            <a:ext cx="5820110" cy="3269599"/>
          </a:xfrm>
          <a:prstGeom prst="rect">
            <a:avLst/>
          </a:prstGeom>
        </p:spPr>
      </p:pic>
      <p:pic>
        <p:nvPicPr>
          <p:cNvPr id="6" name="09D6BC89-C91B-46AF-A2D4-BEB6B6CD480C 2_55669AF3-BC56-483F-8A35-3D5E52D79977.mp4">
            <a:hlinkClick r:id="" action="ppaction://media"/>
            <a:extLst>
              <a:ext uri="{FF2B5EF4-FFF2-40B4-BE49-F238E27FC236}">
                <a16:creationId xmlns:a16="http://schemas.microsoft.com/office/drawing/2014/main" id="{932CCA92-DAF3-0533-D23C-E00B23027BA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61847" y="2124141"/>
            <a:ext cx="5820110" cy="3269599"/>
          </a:xfrm>
          <a:prstGeom prst="rect">
            <a:avLst/>
          </a:prstGeom>
        </p:spPr>
      </p:pic>
      <p:pic>
        <p:nvPicPr>
          <p:cNvPr id="4" name="download_de7be630678f813c_33277116-CB10-4923-8218-2F209E9F89D7.mp4">
            <a:hlinkClick r:id="" action="ppaction://media"/>
            <a:extLst>
              <a:ext uri="{FF2B5EF4-FFF2-40B4-BE49-F238E27FC236}">
                <a16:creationId xmlns:a16="http://schemas.microsoft.com/office/drawing/2014/main" id="{BAAE53D6-5780-5CEC-27A2-9C1160978A8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6164731"/>
            <a:ext cx="1591310" cy="6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6685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D727C-B615-A6F9-9A4B-2894A1538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ABD18F-9A9C-220F-76F3-BD8FB2781BF6}"/>
              </a:ext>
            </a:extLst>
          </p:cNvPr>
          <p:cNvSpPr txBox="1"/>
          <p:nvPr/>
        </p:nvSpPr>
        <p:spPr>
          <a:xfrm>
            <a:off x="4785121" y="1266313"/>
            <a:ext cx="655002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endParaRPr lang="it-IT" sz="2700" dirty="0">
              <a:solidFill>
                <a:srgbClr val="000000"/>
              </a:solidFill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5" name="Immagine 4" descr="Immagine che contiene testo, Carattere, logo, biglietto da visita&#10;&#10;Il contenuto generato dall'IA potrebbe non essere corretto.">
            <a:extLst>
              <a:ext uri="{FF2B5EF4-FFF2-40B4-BE49-F238E27FC236}">
                <a16:creationId xmlns:a16="http://schemas.microsoft.com/office/drawing/2014/main" id="{46947AE0-FAD7-7C6E-41E1-4DD5B5B2D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560" y="5880479"/>
            <a:ext cx="1350440" cy="1061884"/>
          </a:xfrm>
          <a:prstGeom prst="rect">
            <a:avLst/>
          </a:prstGeom>
        </p:spPr>
      </p:pic>
      <p:sp>
        <p:nvSpPr>
          <p:cNvPr id="11" name="Shape 30">
            <a:extLst>
              <a:ext uri="{FF2B5EF4-FFF2-40B4-BE49-F238E27FC236}">
                <a16:creationId xmlns:a16="http://schemas.microsoft.com/office/drawing/2014/main" id="{8FB4B638-79A1-1C3F-DD25-472CFBBE6761}"/>
              </a:ext>
            </a:extLst>
          </p:cNvPr>
          <p:cNvSpPr/>
          <p:nvPr/>
        </p:nvSpPr>
        <p:spPr>
          <a:xfrm>
            <a:off x="4424421" y="-336280"/>
            <a:ext cx="7376317" cy="112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80" tIns="25380" rIns="25380" bIns="25380" anchor="t">
            <a:spAutoFit/>
          </a:bodyPr>
          <a:lstStyle>
            <a:lvl1pPr>
              <a:lnSpc>
                <a:spcPts val="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6000">
                <a:latin typeface="Replica-Regular"/>
                <a:ea typeface="Replica-Regular"/>
                <a:cs typeface="Replica-Regular"/>
                <a:sym typeface="Replica-Regular"/>
              </a:defRPr>
            </a:lvl1pPr>
          </a:lstStyle>
          <a:p>
            <a:pPr algn="ctr"/>
            <a:r>
              <a:rPr lang="it-IT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RISULTATI: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440AEDA-D945-8BFE-023C-CCC24FC6B0AD}"/>
              </a:ext>
            </a:extLst>
          </p:cNvPr>
          <p:cNvSpPr txBox="1"/>
          <p:nvPr/>
        </p:nvSpPr>
        <p:spPr>
          <a:xfrm>
            <a:off x="290312" y="2619245"/>
            <a:ext cx="3452533" cy="38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algn="ctr" defTabSz="224631" hangingPunct="0">
              <a:lnSpc>
                <a:spcPct val="93000"/>
              </a:lnSpc>
            </a:pPr>
            <a:r>
              <a:rPr lang="it-IT" sz="2400" b="1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imes New Roman"/>
              </a:rPr>
              <a:t>PRE OPERATIVE DATA</a:t>
            </a:r>
          </a:p>
        </p:txBody>
      </p:sp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A98E27DE-67B7-9B90-0944-93E242DBC1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763407"/>
              </p:ext>
            </p:extLst>
          </p:nvPr>
        </p:nvGraphicFramePr>
        <p:xfrm>
          <a:off x="4033157" y="893157"/>
          <a:ext cx="8158845" cy="5312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9615">
                  <a:extLst>
                    <a:ext uri="{9D8B030D-6E8A-4147-A177-3AD203B41FA5}">
                      <a16:colId xmlns:a16="http://schemas.microsoft.com/office/drawing/2014/main" val="2433153328"/>
                    </a:ext>
                  </a:extLst>
                </a:gridCol>
                <a:gridCol w="2719615">
                  <a:extLst>
                    <a:ext uri="{9D8B030D-6E8A-4147-A177-3AD203B41FA5}">
                      <a16:colId xmlns:a16="http://schemas.microsoft.com/office/drawing/2014/main" val="2345732695"/>
                    </a:ext>
                  </a:extLst>
                </a:gridCol>
                <a:gridCol w="2719615">
                  <a:extLst>
                    <a:ext uri="{9D8B030D-6E8A-4147-A177-3AD203B41FA5}">
                      <a16:colId xmlns:a16="http://schemas.microsoft.com/office/drawing/2014/main" val="3472924159"/>
                    </a:ext>
                  </a:extLst>
                </a:gridCol>
              </a:tblGrid>
              <a:tr h="552646">
                <a:tc>
                  <a:txBody>
                    <a:bodyPr/>
                    <a:lstStyle/>
                    <a:p>
                      <a:endParaRPr lang="it-IT" sz="2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200" dirty="0">
                          <a:solidFill>
                            <a:schemeClr val="bg1"/>
                          </a:solidFill>
                          <a:latin typeface="+mj-lt"/>
                        </a:rPr>
                        <a:t>SASI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200" dirty="0">
                          <a:solidFill>
                            <a:schemeClr val="bg1"/>
                          </a:solidFill>
                          <a:latin typeface="+mj-lt"/>
                        </a:rPr>
                        <a:t>RYGB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467892"/>
                  </a:ext>
                </a:extLst>
              </a:tr>
              <a:tr h="552646">
                <a:tc>
                  <a:txBody>
                    <a:bodyPr/>
                    <a:lstStyle/>
                    <a:p>
                      <a:r>
                        <a:rPr lang="it-IT" sz="2200" dirty="0">
                          <a:solidFill>
                            <a:schemeClr val="bg1"/>
                          </a:solidFill>
                          <a:latin typeface="+mj-lt"/>
                        </a:rPr>
                        <a:t>Pazienti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30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28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049131"/>
                  </a:ext>
                </a:extLst>
              </a:tr>
              <a:tr h="552646">
                <a:tc>
                  <a:txBody>
                    <a:bodyPr/>
                    <a:lstStyle/>
                    <a:p>
                      <a:r>
                        <a:rPr lang="it-IT" sz="2200" dirty="0">
                          <a:solidFill>
                            <a:schemeClr val="bg1"/>
                          </a:solidFill>
                          <a:latin typeface="+mj-lt"/>
                        </a:rPr>
                        <a:t>Età Media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50</a:t>
                      </a:r>
                      <a:r>
                        <a:rPr lang="it-IT" sz="20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10,75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44,3</a:t>
                      </a:r>
                      <a:r>
                        <a:rPr lang="it-IT" sz="20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9,8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191666"/>
                  </a:ext>
                </a:extLst>
              </a:tr>
              <a:tr h="552646">
                <a:tc>
                  <a:txBody>
                    <a:bodyPr/>
                    <a:lstStyle/>
                    <a:p>
                      <a:r>
                        <a:rPr lang="it-IT" sz="2200" dirty="0" err="1">
                          <a:solidFill>
                            <a:schemeClr val="bg1"/>
                          </a:solidFill>
                          <a:latin typeface="+mj-lt"/>
                        </a:rPr>
                        <a:t>P</a:t>
                      </a:r>
                      <a:r>
                        <a:rPr lang="it-IT" sz="220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it-IT" sz="2200" dirty="0" err="1">
                          <a:solidFill>
                            <a:schemeClr val="bg1"/>
                          </a:solidFill>
                          <a:latin typeface="+mj-lt"/>
                        </a:rPr>
                        <a:t>pre</a:t>
                      </a:r>
                      <a:r>
                        <a:rPr lang="it-IT" sz="2200" dirty="0">
                          <a:solidFill>
                            <a:schemeClr val="bg1"/>
                          </a:solidFill>
                          <a:latin typeface="+mj-lt"/>
                        </a:rPr>
                        <a:t> intervento(Kg)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124</a:t>
                      </a:r>
                      <a:r>
                        <a:rPr lang="it-IT" sz="20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29,1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113,8 </a:t>
                      </a:r>
                      <a:r>
                        <a:rPr lang="it-IT" sz="20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 6,8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896347"/>
                  </a:ext>
                </a:extLst>
              </a:tr>
              <a:tr h="552646">
                <a:tc>
                  <a:txBody>
                    <a:bodyPr/>
                    <a:lstStyle/>
                    <a:p>
                      <a:r>
                        <a:rPr lang="it-IT" sz="2200" dirty="0">
                          <a:solidFill>
                            <a:schemeClr val="bg1"/>
                          </a:solidFill>
                          <a:latin typeface="+mj-lt"/>
                        </a:rPr>
                        <a:t>BMI (Kg/m2)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45,05</a:t>
                      </a:r>
                      <a:r>
                        <a:rPr lang="it-IT" sz="20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5,4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43,2</a:t>
                      </a:r>
                      <a:r>
                        <a:rPr lang="it-IT" sz="20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±4,0</a:t>
                      </a:r>
                      <a:endParaRPr lang="it-IT" sz="2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181792"/>
                  </a:ext>
                </a:extLst>
              </a:tr>
              <a:tr h="552646">
                <a:tc gridSpan="3">
                  <a:txBody>
                    <a:bodyPr/>
                    <a:lstStyle/>
                    <a:p>
                      <a:endParaRPr lang="it-IT" sz="2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sz="2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sz="2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844021"/>
                  </a:ext>
                </a:extLst>
              </a:tr>
              <a:tr h="665628">
                <a:tc>
                  <a:txBody>
                    <a:bodyPr/>
                    <a:lstStyle/>
                    <a:p>
                      <a:r>
                        <a:rPr lang="it-IT" sz="2200" dirty="0">
                          <a:solidFill>
                            <a:schemeClr val="bg1"/>
                          </a:solidFill>
                          <a:latin typeface="+mj-lt"/>
                        </a:rPr>
                        <a:t>Tempo medio 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40,74</a:t>
                      </a:r>
                      <a:r>
                        <a:rPr lang="it-IT" sz="20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±11,2</a:t>
                      </a:r>
                      <a:endParaRPr lang="it-IT" sz="2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73</a:t>
                      </a:r>
                      <a:r>
                        <a:rPr lang="it-IT" sz="20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±16,6</a:t>
                      </a:r>
                      <a:endParaRPr lang="it-IT" sz="2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392862"/>
                  </a:ext>
                </a:extLst>
              </a:tr>
              <a:tr h="665628">
                <a:tc>
                  <a:txBody>
                    <a:bodyPr/>
                    <a:lstStyle/>
                    <a:p>
                      <a:r>
                        <a:rPr lang="it-IT" sz="2200" dirty="0">
                          <a:solidFill>
                            <a:schemeClr val="bg1"/>
                          </a:solidFill>
                          <a:latin typeface="+mj-lt"/>
                        </a:rPr>
                        <a:t>Complicanze (30gg)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none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chemeClr val="bg1"/>
                          </a:solidFill>
                          <a:latin typeface="+mj-lt"/>
                        </a:rPr>
                        <a:t>none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07080"/>
                  </a:ext>
                </a:extLst>
              </a:tr>
              <a:tr h="665628">
                <a:tc>
                  <a:txBody>
                    <a:bodyPr/>
                    <a:lstStyle/>
                    <a:p>
                      <a:pPr marL="0" marR="0" lvl="0" indent="0" algn="l" defTabSz="449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solidFill>
                            <a:schemeClr val="bg1"/>
                          </a:solidFill>
                        </a:rPr>
                        <a:t>Durata degenza (giorni)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solidFill>
                            <a:schemeClr val="bg1"/>
                          </a:solidFill>
                        </a:rPr>
                        <a:t>3±1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solidFill>
                            <a:schemeClr val="bg1"/>
                          </a:solidFill>
                        </a:rPr>
                        <a:t>3±2,5</a:t>
                      </a:r>
                    </a:p>
                  </a:txBody>
                  <a:tcPr marL="45720" marR="45720" marT="22860" marB="228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774803"/>
                  </a:ext>
                </a:extLst>
              </a:tr>
            </a:tbl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898A51C9-3F94-6003-C913-CB8B79591002}"/>
              </a:ext>
            </a:extLst>
          </p:cNvPr>
          <p:cNvSpPr/>
          <p:nvPr/>
        </p:nvSpPr>
        <p:spPr>
          <a:xfrm>
            <a:off x="0" y="0"/>
            <a:ext cx="4033157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download_de7be630678f813c_33277116-CB10-4923-8218-2F209E9F89D7.mp4">
            <a:hlinkClick r:id="" action="ppaction://media"/>
            <a:extLst>
              <a:ext uri="{FF2B5EF4-FFF2-40B4-BE49-F238E27FC236}">
                <a16:creationId xmlns:a16="http://schemas.microsoft.com/office/drawing/2014/main" id="{0D71BAB4-3484-8458-BB87-F551952D96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164731"/>
            <a:ext cx="1591310" cy="69326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53A724-5251-1F98-2F41-BA0B8898E6BD}"/>
              </a:ext>
            </a:extLst>
          </p:cNvPr>
          <p:cNvSpPr txBox="1"/>
          <p:nvPr/>
        </p:nvSpPr>
        <p:spPr>
          <a:xfrm>
            <a:off x="24661" y="2080636"/>
            <a:ext cx="4008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DATI PERI- INTERVENTO</a:t>
            </a:r>
          </a:p>
        </p:txBody>
      </p:sp>
    </p:spTree>
    <p:extLst>
      <p:ext uri="{BB962C8B-B14F-4D97-AF65-F5344CB8AC3E}">
        <p14:creationId xmlns:p14="http://schemas.microsoft.com/office/powerpoint/2010/main" val="219155483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432</TotalTime>
  <Words>941</Words>
  <Application>Microsoft Macintosh PowerPoint</Application>
  <PresentationFormat>Widescreen</PresentationFormat>
  <Paragraphs>185</Paragraphs>
  <Slides>16</Slides>
  <Notes>12</Notes>
  <HiddenSlides>0</HiddenSlides>
  <MMClips>25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Times New Roman</vt:lpstr>
      <vt:lpstr>Tema di Office</vt:lpstr>
      <vt:lpstr>SASI VS RYGB:NUOVA TECNICA VS GOLD STANDART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Davide Moioli</cp:lastModifiedBy>
  <cp:revision>22</cp:revision>
  <dcterms:created xsi:type="dcterms:W3CDTF">2022-02-27T17:36:31Z</dcterms:created>
  <dcterms:modified xsi:type="dcterms:W3CDTF">2026-05-18T20:24:59Z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